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  <p:sldId id="283" r:id="rId3"/>
    <p:sldId id="282" r:id="rId4"/>
    <p:sldId id="281" r:id="rId5"/>
    <p:sldId id="284" r:id="rId6"/>
    <p:sldId id="286" r:id="rId7"/>
    <p:sldId id="293" r:id="rId8"/>
    <p:sldId id="294" r:id="rId9"/>
    <p:sldId id="295" r:id="rId10"/>
    <p:sldId id="29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14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590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47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00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98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29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34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22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78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02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05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7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5047" y="0"/>
            <a:ext cx="8568953" cy="547260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ГБУ «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Центр помощи детям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/>
                <a:ea typeface="Times New Roman"/>
                <a:cs typeface="Times New Roman"/>
              </a:rPr>
              <a:t>Актуальность проблемы.</a:t>
            </a:r>
            <a:br>
              <a:rPr lang="ru-RU" sz="3200" b="1" dirty="0" smtClean="0">
                <a:latin typeface="Arial"/>
                <a:ea typeface="Times New Roman"/>
                <a:cs typeface="Times New Roman"/>
              </a:rPr>
            </a:br>
            <a:r>
              <a:rPr lang="ru-RU" sz="3200" b="1" dirty="0" smtClean="0">
                <a:latin typeface="Arial"/>
                <a:ea typeface="Times New Roman"/>
                <a:cs typeface="Times New Roman"/>
              </a:rPr>
              <a:t>Диагностика </a:t>
            </a:r>
            <a:r>
              <a:rPr lang="ru-RU" sz="3200" b="1" dirty="0">
                <a:latin typeface="Arial"/>
                <a:ea typeface="Times New Roman"/>
                <a:cs typeface="Times New Roman"/>
              </a:rPr>
              <a:t>специфических ошибок письменной </a:t>
            </a:r>
            <a:r>
              <a:rPr lang="ru-RU" sz="3200" b="1" dirty="0" smtClean="0">
                <a:latin typeface="Arial"/>
                <a:ea typeface="Times New Roman"/>
                <a:cs typeface="Times New Roman"/>
              </a:rPr>
              <a:t>речи</a:t>
            </a: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5301208"/>
            <a:ext cx="4320480" cy="79208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Чиянова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Д., учитель-логопед ЦПМПК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</a:t>
            </a: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88641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66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56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608718"/>
            <a:ext cx="9144000" cy="44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6394"/>
          </a:xfrm>
        </p:spPr>
        <p:txBody>
          <a:bodyPr>
            <a:noAutofit/>
          </a:bodyPr>
          <a:lstStyle/>
          <a:p>
            <a:r>
              <a:rPr lang="ru-RU" sz="3200" b="1" dirty="0"/>
              <a:t>Диагностика речевых ошибок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в </a:t>
            </a:r>
            <a:r>
              <a:rPr lang="ru-RU" sz="3200" b="1" dirty="0"/>
              <a:t>письменных работах школьников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100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352928" cy="6192688"/>
          </a:xfrm>
        </p:spPr>
        <p:txBody>
          <a:bodyPr>
            <a:normAutofit/>
          </a:bodyPr>
          <a:lstStyle/>
          <a:p>
            <a:pPr marL="0" lvl="0" indent="0" algn="just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None/>
            </a:pPr>
            <a:r>
              <a:rPr lang="ru-RU" sz="4000" b="1" dirty="0" smtClean="0">
                <a:latin typeface="Arial" pitchFamily="34" charset="0"/>
                <a:cs typeface="Arial" panose="020B0604020202020204" pitchFamily="34" charset="0"/>
              </a:rPr>
              <a:t>      </a:t>
            </a:r>
          </a:p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None/>
            </a:pPr>
            <a:r>
              <a:rPr lang="ru-RU" sz="4000" b="1" dirty="0" smtClean="0"/>
              <a:t>Актуальность проблемы</a:t>
            </a:r>
          </a:p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None/>
            </a:pPr>
            <a:endParaRPr lang="ru-RU" sz="4000" b="1" dirty="0"/>
          </a:p>
          <a:p>
            <a:pPr marL="0" indent="0"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 разработка эффективного диагностического инструментария</a:t>
            </a:r>
          </a:p>
          <a:p>
            <a:pPr marL="0" indent="0" algn="ctr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Char char="-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преодоление трудностей в письменной речи</a:t>
            </a:r>
          </a:p>
          <a:p>
            <a:pPr algn="ctr">
              <a:buFontTx/>
              <a:buChar char="-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Char char="-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разработка методики коррекции письменной речи</a:t>
            </a:r>
          </a:p>
          <a:p>
            <a:pPr marL="0" indent="0" algn="ctr">
              <a:buNone/>
            </a:pPr>
            <a:endParaRPr lang="ru-RU" sz="2000" dirty="0"/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64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904" y="559836"/>
            <a:ext cx="8568952" cy="58326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/>
              <a:t> </a:t>
            </a:r>
            <a:endParaRPr lang="ru-RU" sz="2800" dirty="0"/>
          </a:p>
          <a:p>
            <a:pPr marL="0" indent="0" algn="just">
              <a:buNone/>
            </a:pPr>
            <a:r>
              <a:rPr lang="ru-RU" sz="2800" dirty="0" smtClean="0"/>
              <a:t>частичное </a:t>
            </a:r>
            <a:r>
              <a:rPr lang="ru-RU" sz="2800" dirty="0"/>
              <a:t>расстройство процесса письма, связанное с недостаточной </a:t>
            </a:r>
            <a:r>
              <a:rPr lang="ru-RU" sz="2800" dirty="0" err="1"/>
              <a:t>сформированностью</a:t>
            </a:r>
            <a:r>
              <a:rPr lang="ru-RU" sz="2800" dirty="0"/>
              <a:t> (или распадом) психических функций, участвующих в реализации и контроле письменной </a:t>
            </a:r>
            <a:r>
              <a:rPr lang="ru-RU" sz="2800" dirty="0" smtClean="0"/>
              <a:t>речи</a:t>
            </a:r>
          </a:p>
          <a:p>
            <a:pPr marL="0" indent="0" algn="ctr">
              <a:buNone/>
            </a:pPr>
            <a:r>
              <a:rPr lang="ru-RU" sz="2800" i="1" u="sng" dirty="0" smtClean="0"/>
              <a:t>Диагностика</a:t>
            </a:r>
          </a:p>
          <a:p>
            <a:pPr marL="0" indent="0" algn="just">
              <a:buNone/>
            </a:pPr>
            <a:r>
              <a:rPr lang="ru-RU" sz="2800" dirty="0" smtClean="0"/>
              <a:t>анализ </a:t>
            </a:r>
            <a:r>
              <a:rPr lang="ru-RU" sz="2800" dirty="0"/>
              <a:t>письменных работ, обследование устной и письменной </a:t>
            </a:r>
            <a:r>
              <a:rPr lang="ru-RU" sz="2800" dirty="0" smtClean="0"/>
              <a:t>речи</a:t>
            </a:r>
            <a:endParaRPr lang="ru-RU" sz="2800" dirty="0"/>
          </a:p>
          <a:p>
            <a:pPr marL="0" indent="0" algn="ctr">
              <a:buNone/>
            </a:pPr>
            <a:r>
              <a:rPr lang="ru-RU" sz="2800" i="1" u="sng" dirty="0" smtClean="0"/>
              <a:t> </a:t>
            </a:r>
            <a:r>
              <a:rPr lang="ru-RU" sz="2800" i="1" u="sng" dirty="0"/>
              <a:t>Коррекционная работа </a:t>
            </a:r>
            <a:endParaRPr lang="ru-RU" sz="2800" i="1" u="sng" dirty="0" smtClean="0"/>
          </a:p>
          <a:p>
            <a:pPr marL="0" indent="0" algn="just">
              <a:buNone/>
            </a:pPr>
            <a:r>
              <a:rPr lang="ru-RU" sz="2800" dirty="0" smtClean="0"/>
              <a:t>- устранение </a:t>
            </a:r>
            <a:r>
              <a:rPr lang="ru-RU" sz="2800" dirty="0"/>
              <a:t>нарушений </a:t>
            </a:r>
            <a:r>
              <a:rPr lang="ru-RU" sz="2800" dirty="0" smtClean="0"/>
              <a:t>звукопроизношения</a:t>
            </a:r>
          </a:p>
          <a:p>
            <a:pPr marL="0" indent="0" algn="just">
              <a:buNone/>
            </a:pPr>
            <a:r>
              <a:rPr lang="ru-RU" sz="2800" dirty="0" smtClean="0"/>
              <a:t>- развитие </a:t>
            </a:r>
            <a:r>
              <a:rPr lang="ru-RU" sz="2800" dirty="0"/>
              <a:t>фонематических процессов, </a:t>
            </a:r>
            <a:r>
              <a:rPr lang="ru-RU" sz="2800" dirty="0" smtClean="0"/>
              <a:t>лексики, </a:t>
            </a:r>
            <a:r>
              <a:rPr lang="ru-RU" sz="2800" dirty="0"/>
              <a:t>грамматики, связной речи, неречевых </a:t>
            </a:r>
            <a:r>
              <a:rPr lang="ru-RU" sz="2800" dirty="0" smtClean="0"/>
              <a:t>функций</a:t>
            </a:r>
            <a:endParaRPr lang="ru-RU" sz="2800" dirty="0"/>
          </a:p>
          <a:p>
            <a:pPr marL="0" indent="0" algn="ctr">
              <a:buNone/>
            </a:pPr>
            <a:endParaRPr lang="ru-RU" sz="2800" b="1" dirty="0" smtClean="0"/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27584" y="1"/>
            <a:ext cx="8136904" cy="692696"/>
          </a:xfrm>
        </p:spPr>
        <p:txBody>
          <a:bodyPr>
            <a:noAutofit/>
          </a:bodyPr>
          <a:lstStyle/>
          <a:p>
            <a:r>
              <a:rPr lang="ru-RU" sz="3600" b="1" dirty="0" err="1"/>
              <a:t>Дисграфия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51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60377"/>
            <a:ext cx="8136904" cy="199459"/>
          </a:xfrm>
        </p:spPr>
        <p:txBody>
          <a:bodyPr>
            <a:noAutofit/>
          </a:bodyPr>
          <a:lstStyle/>
          <a:p>
            <a:r>
              <a:rPr lang="ru-RU" sz="3600" b="1" dirty="0" err="1"/>
              <a:t>Дислексия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0656" y="905849"/>
            <a:ext cx="8784976" cy="573832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dirty="0"/>
              <a:t>П</a:t>
            </a:r>
            <a:r>
              <a:rPr lang="ru-RU" sz="2400" dirty="0" smtClean="0"/>
              <a:t>арциальное </a:t>
            </a:r>
            <a:r>
              <a:rPr lang="ru-RU" sz="2400" dirty="0"/>
              <a:t>расстройство навыков чтения, вызванное недостаточной </a:t>
            </a:r>
            <a:r>
              <a:rPr lang="ru-RU" sz="2400" dirty="0" err="1"/>
              <a:t>сформированностью</a:t>
            </a:r>
            <a:r>
              <a:rPr lang="ru-RU" sz="2400" dirty="0"/>
              <a:t> (либо распадом) психических функций, участвующих в осуществлении процесса </a:t>
            </a:r>
            <a:r>
              <a:rPr lang="ru-RU" sz="2400" dirty="0" smtClean="0"/>
              <a:t>чтения</a:t>
            </a:r>
          </a:p>
          <a:p>
            <a:pPr marL="0" indent="0" algn="ctr">
              <a:buNone/>
            </a:pPr>
            <a:r>
              <a:rPr lang="ru-RU" sz="2400" i="1" u="sng" dirty="0" smtClean="0"/>
              <a:t>Признаки</a:t>
            </a:r>
          </a:p>
          <a:p>
            <a:pPr marL="0" indent="0" algn="just">
              <a:buNone/>
            </a:pPr>
            <a:r>
              <a:rPr lang="ru-RU" sz="2400" dirty="0" smtClean="0"/>
              <a:t> стойкость</a:t>
            </a:r>
            <a:r>
              <a:rPr lang="ru-RU" sz="2400" dirty="0"/>
              <a:t>, типичность и повторяемость ошибок при чтении (смешения и замены звуков, побуквенное чтение, искажение слоговой структуры слова, </a:t>
            </a:r>
            <a:r>
              <a:rPr lang="ru-RU" sz="2400" dirty="0" err="1"/>
              <a:t>аграмматизмы</a:t>
            </a:r>
            <a:r>
              <a:rPr lang="ru-RU" sz="2400" dirty="0"/>
              <a:t>, нарушение осмысления прочитанного</a:t>
            </a:r>
            <a:r>
              <a:rPr lang="ru-RU" sz="2400" dirty="0" smtClean="0"/>
              <a:t>) </a:t>
            </a:r>
          </a:p>
          <a:p>
            <a:pPr marL="0" indent="0" algn="ctr">
              <a:buNone/>
            </a:pPr>
            <a:r>
              <a:rPr lang="ru-RU" sz="2400" i="1" u="sng" dirty="0" smtClean="0"/>
              <a:t>Диагностика</a:t>
            </a:r>
            <a:r>
              <a:rPr lang="ru-RU" sz="2400" dirty="0" smtClean="0"/>
              <a:t> </a:t>
            </a:r>
          </a:p>
          <a:p>
            <a:pPr marL="0" indent="0" algn="just">
              <a:buNone/>
            </a:pPr>
            <a:r>
              <a:rPr lang="ru-RU" sz="2400" dirty="0" smtClean="0"/>
              <a:t>оценка </a:t>
            </a:r>
            <a:r>
              <a:rPr lang="ru-RU" sz="2400" dirty="0"/>
              <a:t>уровня </a:t>
            </a:r>
            <a:r>
              <a:rPr lang="ru-RU" sz="2400" dirty="0" err="1"/>
              <a:t>сформированности</a:t>
            </a:r>
            <a:r>
              <a:rPr lang="ru-RU" sz="2400" dirty="0"/>
              <a:t> устной речи, письма, чтения, неречевых </a:t>
            </a:r>
            <a:r>
              <a:rPr lang="ru-RU" sz="2400" dirty="0" smtClean="0"/>
              <a:t>функций</a:t>
            </a:r>
          </a:p>
          <a:p>
            <a:pPr marL="0" indent="0" algn="ctr">
              <a:buNone/>
            </a:pPr>
            <a:r>
              <a:rPr lang="ru-RU" sz="2400" i="1" u="sng" dirty="0"/>
              <a:t>Коррекционная работа </a:t>
            </a:r>
          </a:p>
          <a:p>
            <a:pPr marL="0" indent="0" algn="just">
              <a:buNone/>
            </a:pPr>
            <a:r>
              <a:rPr lang="ru-RU" sz="2400" dirty="0" smtClean="0"/>
              <a:t>-развитие </a:t>
            </a:r>
            <a:r>
              <a:rPr lang="ru-RU" sz="2400" dirty="0"/>
              <a:t>нарушенных сторон устной речи (звукопроизношения, фонематических процессов, словаря, грамматического строя, связной речи) и неречевых </a:t>
            </a:r>
            <a:r>
              <a:rPr lang="ru-RU" sz="2400" dirty="0" smtClean="0"/>
              <a:t>процессов</a:t>
            </a:r>
            <a:endParaRPr lang="ru-RU" sz="2400" dirty="0"/>
          </a:p>
          <a:p>
            <a:pPr marL="0" indent="0" algn="just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56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69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ru-RU" sz="3600" b="1" dirty="0" err="1"/>
              <a:t>Дизорфография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538" y="931032"/>
            <a:ext cx="8600212" cy="53677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/>
              <a:t>С</a:t>
            </a:r>
            <a:r>
              <a:rPr lang="ru-RU" sz="2200" dirty="0" smtClean="0"/>
              <a:t>пецифическое </a:t>
            </a:r>
            <a:r>
              <a:rPr lang="ru-RU" sz="2200" dirty="0"/>
              <a:t>нарушение орфографического навыка письма у детей с сохранным интеллектом и устной речью. </a:t>
            </a:r>
            <a:endParaRPr lang="ru-RU" sz="2200" dirty="0" smtClean="0"/>
          </a:p>
          <a:p>
            <a:pPr marL="0" indent="0" algn="ctr">
              <a:buNone/>
            </a:pPr>
            <a:r>
              <a:rPr lang="ru-RU" sz="2200" i="1" u="sng" dirty="0" smtClean="0"/>
              <a:t>Признаки</a:t>
            </a:r>
          </a:p>
          <a:p>
            <a:pPr marL="0" indent="0" algn="just">
              <a:buNone/>
            </a:pPr>
            <a:r>
              <a:rPr lang="ru-RU" sz="2200" dirty="0" smtClean="0"/>
              <a:t>трудность </a:t>
            </a:r>
            <a:r>
              <a:rPr lang="ru-RU" sz="2200" dirty="0"/>
              <a:t>вызывает решение орфографической задачи: им трудно увидеть "опасное место" в слове, сложно подобрать проверочное слово, хорошо выучив правило, ребёнок не может применить его на письме</a:t>
            </a:r>
            <a:endParaRPr lang="ru-RU" sz="2200" i="1" u="sng" dirty="0" smtClean="0"/>
          </a:p>
          <a:p>
            <a:pPr marL="0" indent="0" algn="ctr">
              <a:buNone/>
            </a:pPr>
            <a:r>
              <a:rPr lang="ru-RU" sz="2200" i="1" u="sng" dirty="0"/>
              <a:t>Диагностика</a:t>
            </a:r>
            <a:r>
              <a:rPr lang="ru-RU" sz="2200" dirty="0"/>
              <a:t> </a:t>
            </a:r>
            <a:endParaRPr lang="ru-RU" sz="2200" dirty="0" smtClean="0"/>
          </a:p>
          <a:p>
            <a:pPr marL="0" indent="0" algn="ctr">
              <a:buNone/>
            </a:pPr>
            <a:r>
              <a:rPr lang="ru-RU" sz="2200" dirty="0"/>
              <a:t>анализ письменных работ, </a:t>
            </a:r>
            <a:r>
              <a:rPr lang="ru-RU" sz="2200" dirty="0" smtClean="0"/>
              <a:t>письменной речи</a:t>
            </a:r>
            <a:endParaRPr lang="ru-RU" sz="2200" dirty="0"/>
          </a:p>
          <a:p>
            <a:pPr marL="0" indent="0" algn="ctr">
              <a:buNone/>
            </a:pPr>
            <a:r>
              <a:rPr lang="ru-RU" sz="2200" i="1" u="sng" dirty="0" smtClean="0"/>
              <a:t>Коррекционная </a:t>
            </a:r>
            <a:r>
              <a:rPr lang="ru-RU" sz="2200" i="1" u="sng" dirty="0"/>
              <a:t>работа </a:t>
            </a:r>
            <a:endParaRPr lang="ru-RU" sz="2200" i="1" u="sng" dirty="0" smtClean="0"/>
          </a:p>
          <a:p>
            <a:pPr marL="0" indent="0" algn="ctr">
              <a:buNone/>
            </a:pPr>
            <a:r>
              <a:rPr lang="ru-RU" sz="2000" dirty="0"/>
              <a:t>развитие нарушенных сторон устной речи (звукопроизношения, фонематических процессов, словаря, грамматического строя, связной речи) и неречевых процессов</a:t>
            </a:r>
          </a:p>
          <a:p>
            <a:pPr marL="0" indent="0" algn="ctr">
              <a:buNone/>
            </a:pPr>
            <a:endParaRPr lang="ru-RU" sz="2200" i="1" u="sng" dirty="0"/>
          </a:p>
          <a:p>
            <a:pPr marL="0" indent="0" algn="just">
              <a:buNone/>
            </a:pPr>
            <a:endParaRPr lang="ru-RU" sz="2800" i="1" u="sng" dirty="0"/>
          </a:p>
          <a:p>
            <a:pPr marL="0" indent="0" algn="just">
              <a:buNone/>
            </a:pPr>
            <a:endParaRPr lang="ru-RU" sz="2800" dirty="0" smtClean="0"/>
          </a:p>
          <a:p>
            <a:pPr algn="just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56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58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5639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Причины трудности </a:t>
            </a:r>
            <a:br>
              <a:rPr lang="ru-RU" sz="3200" b="1" dirty="0" smtClean="0"/>
            </a:br>
            <a:r>
              <a:rPr lang="ru-RU" sz="3200" b="1" dirty="0" smtClean="0"/>
              <a:t>решения </a:t>
            </a:r>
            <a:r>
              <a:rPr lang="ru-RU" sz="3200" b="1" dirty="0" smtClean="0">
                <a:cs typeface="Arial" pitchFamily="34" charset="0"/>
              </a:rPr>
              <a:t>орфографических задач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- проблемы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речевого развития (общее недоразвитие речи, фонетико-фонематическое недоразвитие речи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- снижение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слухоречевой памяти, невозможность следовать цепочке последовательных действий в результате различной патологии беременности 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родов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109728" lvl="0" indent="0" algn="just">
              <a:spcBef>
                <a:spcPts val="300"/>
              </a:spcBef>
              <a:buClr>
                <a:srgbClr val="A04DA3"/>
              </a:buClr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56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24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7382"/>
            <a:ext cx="8229600" cy="564908"/>
          </a:xfrm>
        </p:spPr>
        <p:txBody>
          <a:bodyPr>
            <a:noAutofit/>
          </a:bodyPr>
          <a:lstStyle/>
          <a:p>
            <a:r>
              <a:rPr lang="ru-RU" sz="3200" b="1" dirty="0"/>
              <a:t>Диагностика речевых ошибок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в </a:t>
            </a:r>
            <a:r>
              <a:rPr lang="ru-RU" sz="3200" b="1" dirty="0"/>
              <a:t>письменных работах школьников</a:t>
            </a:r>
            <a:endParaRPr lang="ru-RU" sz="3200" dirty="0"/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56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640"/>
            <a:ext cx="9211538" cy="551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029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56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669" y="1268760"/>
            <a:ext cx="9226669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6394"/>
          </a:xfrm>
        </p:spPr>
        <p:txBody>
          <a:bodyPr>
            <a:noAutofit/>
          </a:bodyPr>
          <a:lstStyle/>
          <a:p>
            <a:r>
              <a:rPr lang="ru-RU" sz="3200" b="1" dirty="0"/>
              <a:t>Диагностика речевых ошибок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в </a:t>
            </a:r>
            <a:r>
              <a:rPr lang="ru-RU" sz="3200" b="1" dirty="0"/>
              <a:t>письменных работах школьников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1359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56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1" y="1477135"/>
            <a:ext cx="9145551" cy="5401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6394"/>
          </a:xfrm>
        </p:spPr>
        <p:txBody>
          <a:bodyPr>
            <a:noAutofit/>
          </a:bodyPr>
          <a:lstStyle/>
          <a:p>
            <a:r>
              <a:rPr lang="ru-RU" sz="3200" b="1" dirty="0"/>
              <a:t>Диагностика речевых ошибок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в </a:t>
            </a:r>
            <a:r>
              <a:rPr lang="ru-RU" sz="3200" b="1" dirty="0"/>
              <a:t>письменных работах школьников</a:t>
            </a:r>
            <a:endParaRPr lang="ru-RU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8316416" y="2190056"/>
            <a:ext cx="108012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стороны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52120" y="2685526"/>
            <a:ext cx="122413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144000" y="2190056"/>
            <a:ext cx="252536" cy="3385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30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1222</TotalTime>
  <Words>245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Департамент образования и науки Курганской области  ГБУ «Центр помощи детям»      Актуальность проблемы. Диагностика специфических ошибок письменной речи </vt:lpstr>
      <vt:lpstr>Презентация PowerPoint</vt:lpstr>
      <vt:lpstr>Дисграфия</vt:lpstr>
      <vt:lpstr>Дислексия</vt:lpstr>
      <vt:lpstr>Дизорфография</vt:lpstr>
      <vt:lpstr>Причины трудности  решения орфографических задач</vt:lpstr>
      <vt:lpstr>Диагностика речевых ошибок  в письменных работах школьников</vt:lpstr>
      <vt:lpstr>Диагностика речевых ошибок  в письменных работах школьников</vt:lpstr>
      <vt:lpstr>Диагностика речевых ошибок  в письменных работах школьников</vt:lpstr>
      <vt:lpstr>Диагностика речевых ошибок  в письменных работах школьников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Психолого-педагогическое сопровождение детей с синдромом дефицита  внимания с гиперактивностью,  обзор коррекционно-развивающих программ </dc:title>
  <dc:creator>Нина</dc:creator>
  <cp:lastModifiedBy>user2</cp:lastModifiedBy>
  <cp:revision>126</cp:revision>
  <dcterms:created xsi:type="dcterms:W3CDTF">2016-12-15T08:07:41Z</dcterms:created>
  <dcterms:modified xsi:type="dcterms:W3CDTF">2017-12-18T05:46:26Z</dcterms:modified>
</cp:coreProperties>
</file>