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8" r:id="rId10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9456E-A4D1-4921-98DD-B487E01407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B4DBF7-8F1C-41D9-A659-B4C392B37EC6}">
      <dgm:prSet phldrT="[Текст]" phldr="1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119B4953-FCFF-4CF6-ADEF-8716549DE16D}" type="parTrans" cxnId="{B919F357-7D6F-4145-8406-4EBD30A904EE}">
      <dgm:prSet/>
      <dgm:spPr/>
      <dgm:t>
        <a:bodyPr/>
        <a:lstStyle/>
        <a:p>
          <a:endParaRPr lang="ru-RU"/>
        </a:p>
      </dgm:t>
    </dgm:pt>
    <dgm:pt modelId="{24A13F09-FF1A-4447-9415-869DBCB53976}" type="sibTrans" cxnId="{B919F357-7D6F-4145-8406-4EBD30A904EE}">
      <dgm:prSet/>
      <dgm:spPr/>
      <dgm:t>
        <a:bodyPr/>
        <a:lstStyle/>
        <a:p>
          <a:endParaRPr lang="ru-RU"/>
        </a:p>
      </dgm:t>
    </dgm:pt>
    <dgm:pt modelId="{B84A0254-9FDF-49FD-AB09-D1F40C6BB9D7}">
      <dgm:prSet phldrT="[Текст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комплексная диагностика психофизических особенностей развития и возможностей обучающегося с целью определения необходимости создания условий при проведении ГИА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dirty="0"/>
        </a:p>
      </dgm:t>
    </dgm:pt>
    <dgm:pt modelId="{F885A2F8-482A-4948-9D81-6A3BBFB68D7D}" type="parTrans" cxnId="{709517DD-3E6F-4C64-8E13-5574CC829812}">
      <dgm:prSet/>
      <dgm:spPr/>
      <dgm:t>
        <a:bodyPr/>
        <a:lstStyle/>
        <a:p>
          <a:endParaRPr lang="ru-RU"/>
        </a:p>
      </dgm:t>
    </dgm:pt>
    <dgm:pt modelId="{0326D5A4-6458-4B09-A780-182B6D0C78ED}" type="sibTrans" cxnId="{709517DD-3E6F-4C64-8E13-5574CC829812}">
      <dgm:prSet/>
      <dgm:spPr/>
      <dgm:t>
        <a:bodyPr/>
        <a:lstStyle/>
        <a:p>
          <a:endParaRPr lang="ru-RU"/>
        </a:p>
      </dgm:t>
    </dgm:pt>
    <dgm:pt modelId="{E1C173E7-34F9-4D39-82BC-745FD904DD86}">
      <dgm:prSet phldrT="[Текст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подбор специальных условий при проведении ГИА, учитывающих состояние здоровья, особенности психофизического развития, возможности выпускников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dirty="0"/>
        </a:p>
      </dgm:t>
    </dgm:pt>
    <dgm:pt modelId="{AB8A9BBD-D080-4679-B8D8-C47D752DAB83}" type="parTrans" cxnId="{DC6FE2A5-B826-4284-91F5-40090CE5F343}">
      <dgm:prSet/>
      <dgm:spPr/>
      <dgm:t>
        <a:bodyPr/>
        <a:lstStyle/>
        <a:p>
          <a:endParaRPr lang="ru-RU"/>
        </a:p>
      </dgm:t>
    </dgm:pt>
    <dgm:pt modelId="{981AE7AC-D59B-4B73-B53C-74F45789BFFA}" type="sibTrans" cxnId="{DC6FE2A5-B826-4284-91F5-40090CE5F343}">
      <dgm:prSet/>
      <dgm:spPr/>
      <dgm:t>
        <a:bodyPr/>
        <a:lstStyle/>
        <a:p>
          <a:endParaRPr lang="ru-RU"/>
        </a:p>
      </dgm:t>
    </dgm:pt>
    <dgm:pt modelId="{7FB55E2F-73B8-4522-890F-CA6BCB029D67}">
      <dgm:prSet phldrT="[Текст]" phldr="1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F6D47EC4-0B40-4ADE-B4D7-00CB59F7A17B}" type="sibTrans" cxnId="{A2A47397-5966-49C0-9A1A-566BFC753A47}">
      <dgm:prSet/>
      <dgm:spPr/>
      <dgm:t>
        <a:bodyPr/>
        <a:lstStyle/>
        <a:p>
          <a:endParaRPr lang="ru-RU"/>
        </a:p>
      </dgm:t>
    </dgm:pt>
    <dgm:pt modelId="{84D9B384-8295-46DA-85F1-7C70F4576C78}" type="parTrans" cxnId="{A2A47397-5966-49C0-9A1A-566BFC753A47}">
      <dgm:prSet/>
      <dgm:spPr/>
      <dgm:t>
        <a:bodyPr/>
        <a:lstStyle/>
        <a:p>
          <a:endParaRPr lang="ru-RU"/>
        </a:p>
      </dgm:t>
    </dgm:pt>
    <dgm:pt modelId="{B3629CC6-55CE-45C2-B550-29F7E8293945}" type="pres">
      <dgm:prSet presAssocID="{8659456E-A4D1-4921-98DD-B487E01407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6667B8-54A0-45C8-8FC7-705A1B07F2B9}" type="pres">
      <dgm:prSet presAssocID="{0EB4DBF7-8F1C-41D9-A659-B4C392B37EC6}" presName="composite" presStyleCnt="0"/>
      <dgm:spPr/>
    </dgm:pt>
    <dgm:pt modelId="{74F20035-5D78-4576-AE48-C94062D89043}" type="pres">
      <dgm:prSet presAssocID="{0EB4DBF7-8F1C-41D9-A659-B4C392B37EC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39B49-874C-49AB-A47C-7D5263E77845}" type="pres">
      <dgm:prSet presAssocID="{0EB4DBF7-8F1C-41D9-A659-B4C392B37EC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0F9CC-0A8F-410D-95B6-5EC2BDEB4E95}" type="pres">
      <dgm:prSet presAssocID="{24A13F09-FF1A-4447-9415-869DBCB53976}" presName="sp" presStyleCnt="0"/>
      <dgm:spPr/>
    </dgm:pt>
    <dgm:pt modelId="{57C52C0F-86F0-4515-B6D7-B5C960B68F47}" type="pres">
      <dgm:prSet presAssocID="{7FB55E2F-73B8-4522-890F-CA6BCB029D67}" presName="composite" presStyleCnt="0"/>
      <dgm:spPr/>
    </dgm:pt>
    <dgm:pt modelId="{B9087D85-D16B-49A6-B059-AAF0B5692F0F}" type="pres">
      <dgm:prSet presAssocID="{7FB55E2F-73B8-4522-890F-CA6BCB029D6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22CAB-4D7B-4F53-83AE-3E2899132766}" type="pres">
      <dgm:prSet presAssocID="{7FB55E2F-73B8-4522-890F-CA6BCB029D6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9517DD-3E6F-4C64-8E13-5574CC829812}" srcId="{0EB4DBF7-8F1C-41D9-A659-B4C392B37EC6}" destId="{B84A0254-9FDF-49FD-AB09-D1F40C6BB9D7}" srcOrd="0" destOrd="0" parTransId="{F885A2F8-482A-4948-9D81-6A3BBFB68D7D}" sibTransId="{0326D5A4-6458-4B09-A780-182B6D0C78ED}"/>
    <dgm:cxn modelId="{A2A47397-5966-49C0-9A1A-566BFC753A47}" srcId="{8659456E-A4D1-4921-98DD-B487E01407E3}" destId="{7FB55E2F-73B8-4522-890F-CA6BCB029D67}" srcOrd="1" destOrd="0" parTransId="{84D9B384-8295-46DA-85F1-7C70F4576C78}" sibTransId="{F6D47EC4-0B40-4ADE-B4D7-00CB59F7A17B}"/>
    <dgm:cxn modelId="{F678EE83-C14C-42E2-A285-F41740B471B7}" type="presOf" srcId="{E1C173E7-34F9-4D39-82BC-745FD904DD86}" destId="{99422CAB-4D7B-4F53-83AE-3E2899132766}" srcOrd="0" destOrd="0" presId="urn:microsoft.com/office/officeart/2005/8/layout/chevron2"/>
    <dgm:cxn modelId="{77AF820C-A5CC-41D9-80E8-4EC9FE049708}" type="presOf" srcId="{7FB55E2F-73B8-4522-890F-CA6BCB029D67}" destId="{B9087D85-D16B-49A6-B059-AAF0B5692F0F}" srcOrd="0" destOrd="0" presId="urn:microsoft.com/office/officeart/2005/8/layout/chevron2"/>
    <dgm:cxn modelId="{555CF124-80BB-4EB1-8C77-61ADA03D16F3}" type="presOf" srcId="{B84A0254-9FDF-49FD-AB09-D1F40C6BB9D7}" destId="{B8B39B49-874C-49AB-A47C-7D5263E77845}" srcOrd="0" destOrd="0" presId="urn:microsoft.com/office/officeart/2005/8/layout/chevron2"/>
    <dgm:cxn modelId="{B919F357-7D6F-4145-8406-4EBD30A904EE}" srcId="{8659456E-A4D1-4921-98DD-B487E01407E3}" destId="{0EB4DBF7-8F1C-41D9-A659-B4C392B37EC6}" srcOrd="0" destOrd="0" parTransId="{119B4953-FCFF-4CF6-ADEF-8716549DE16D}" sibTransId="{24A13F09-FF1A-4447-9415-869DBCB53976}"/>
    <dgm:cxn modelId="{78C438E6-AFB4-431C-814F-C756B6CC0F4C}" type="presOf" srcId="{8659456E-A4D1-4921-98DD-B487E01407E3}" destId="{B3629CC6-55CE-45C2-B550-29F7E8293945}" srcOrd="0" destOrd="0" presId="urn:microsoft.com/office/officeart/2005/8/layout/chevron2"/>
    <dgm:cxn modelId="{DC6FE2A5-B826-4284-91F5-40090CE5F343}" srcId="{7FB55E2F-73B8-4522-890F-CA6BCB029D67}" destId="{E1C173E7-34F9-4D39-82BC-745FD904DD86}" srcOrd="0" destOrd="0" parTransId="{AB8A9BBD-D080-4679-B8D8-C47D752DAB83}" sibTransId="{981AE7AC-D59B-4B73-B53C-74F45789BFFA}"/>
    <dgm:cxn modelId="{B971D317-F1A9-4779-B68F-B83EBEA578BE}" type="presOf" srcId="{0EB4DBF7-8F1C-41D9-A659-B4C392B37EC6}" destId="{74F20035-5D78-4576-AE48-C94062D89043}" srcOrd="0" destOrd="0" presId="urn:microsoft.com/office/officeart/2005/8/layout/chevron2"/>
    <dgm:cxn modelId="{131BC577-8D8D-4C5B-8A71-DCBD88698D72}" type="presParOf" srcId="{B3629CC6-55CE-45C2-B550-29F7E8293945}" destId="{936667B8-54A0-45C8-8FC7-705A1B07F2B9}" srcOrd="0" destOrd="0" presId="urn:microsoft.com/office/officeart/2005/8/layout/chevron2"/>
    <dgm:cxn modelId="{5A231392-CB1A-4B49-8BD3-C30E5DFAA338}" type="presParOf" srcId="{936667B8-54A0-45C8-8FC7-705A1B07F2B9}" destId="{74F20035-5D78-4576-AE48-C94062D89043}" srcOrd="0" destOrd="0" presId="urn:microsoft.com/office/officeart/2005/8/layout/chevron2"/>
    <dgm:cxn modelId="{BD5F47AC-8A42-482F-9667-2BEBC4EEFB68}" type="presParOf" srcId="{936667B8-54A0-45C8-8FC7-705A1B07F2B9}" destId="{B8B39B49-874C-49AB-A47C-7D5263E77845}" srcOrd="1" destOrd="0" presId="urn:microsoft.com/office/officeart/2005/8/layout/chevron2"/>
    <dgm:cxn modelId="{6C28DEC8-9E19-4F56-96B0-A4FD869A3D34}" type="presParOf" srcId="{B3629CC6-55CE-45C2-B550-29F7E8293945}" destId="{7D80F9CC-0A8F-410D-95B6-5EC2BDEB4E95}" srcOrd="1" destOrd="0" presId="urn:microsoft.com/office/officeart/2005/8/layout/chevron2"/>
    <dgm:cxn modelId="{BABD2016-D6B4-4CE6-B479-148D7719DDF5}" type="presParOf" srcId="{B3629CC6-55CE-45C2-B550-29F7E8293945}" destId="{57C52C0F-86F0-4515-B6D7-B5C960B68F47}" srcOrd="2" destOrd="0" presId="urn:microsoft.com/office/officeart/2005/8/layout/chevron2"/>
    <dgm:cxn modelId="{979336C7-5736-4847-9E5B-CB27A113A45A}" type="presParOf" srcId="{57C52C0F-86F0-4515-B6D7-B5C960B68F47}" destId="{B9087D85-D16B-49A6-B059-AAF0B5692F0F}" srcOrd="0" destOrd="0" presId="urn:microsoft.com/office/officeart/2005/8/layout/chevron2"/>
    <dgm:cxn modelId="{0E50A733-299C-474F-99C5-E7143D65B44F}" type="presParOf" srcId="{57C52C0F-86F0-4515-B6D7-B5C960B68F47}" destId="{99422CAB-4D7B-4F53-83AE-3E28991327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20035-5D78-4576-AE48-C94062D89043}">
      <dsp:nvSpPr>
        <dsp:cNvPr id="0" name=""/>
        <dsp:cNvSpPr/>
      </dsp:nvSpPr>
      <dsp:spPr>
        <a:xfrm rot="5400000">
          <a:off x="-320450" y="323443"/>
          <a:ext cx="2136339" cy="1495437"/>
        </a:xfrm>
        <a:prstGeom prst="chevron">
          <a:avLst/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-5400000">
        <a:off x="2" y="750711"/>
        <a:ext cx="1495437" cy="640902"/>
      </dsp:txXfrm>
    </dsp:sp>
    <dsp:sp modelId="{B8B39B49-874C-49AB-A47C-7D5263E77845}">
      <dsp:nvSpPr>
        <dsp:cNvPr id="0" name=""/>
        <dsp:cNvSpPr/>
      </dsp:nvSpPr>
      <dsp:spPr>
        <a:xfrm rot="5400000">
          <a:off x="4301880" y="-2803450"/>
          <a:ext cx="1388620" cy="7001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комплексная диагностика психофизических особенностей развития и возможностей обучающегося с целью определения необходимости создания условий при проведении ГИА</a:t>
          </a:r>
        </a:p>
        <a:p>
          <a:pPr marL="228600" lvl="1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kern="1200" dirty="0"/>
        </a:p>
      </dsp:txBody>
      <dsp:txXfrm rot="-5400000">
        <a:off x="1495438" y="70779"/>
        <a:ext cx="6933719" cy="1253046"/>
      </dsp:txXfrm>
    </dsp:sp>
    <dsp:sp modelId="{B9087D85-D16B-49A6-B059-AAF0B5692F0F}">
      <dsp:nvSpPr>
        <dsp:cNvPr id="0" name=""/>
        <dsp:cNvSpPr/>
      </dsp:nvSpPr>
      <dsp:spPr>
        <a:xfrm rot="5400000">
          <a:off x="-320450" y="2173110"/>
          <a:ext cx="2136339" cy="1495437"/>
        </a:xfrm>
        <a:prstGeom prst="chevron">
          <a:avLst/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-5400000">
        <a:off x="2" y="2600378"/>
        <a:ext cx="1495437" cy="640902"/>
      </dsp:txXfrm>
    </dsp:sp>
    <dsp:sp modelId="{99422CAB-4D7B-4F53-83AE-3E2899132766}">
      <dsp:nvSpPr>
        <dsp:cNvPr id="0" name=""/>
        <dsp:cNvSpPr/>
      </dsp:nvSpPr>
      <dsp:spPr>
        <a:xfrm rot="5400000">
          <a:off x="4301880" y="-953783"/>
          <a:ext cx="1388620" cy="7001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подбор специальных условий при проведении ГИА, учитывающих состояние здоровья, особенности психофизического развития, возможности выпускников</a:t>
          </a:r>
        </a:p>
        <a:p>
          <a:pPr marL="228600" lvl="1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kern="1200" dirty="0"/>
        </a:p>
      </dsp:txBody>
      <dsp:txXfrm rot="-5400000">
        <a:off x="1495438" y="1920446"/>
        <a:ext cx="6933719" cy="1253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78092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Нормативно-правовое регулирование деятельности ПМПК в части ГИА для обучающихся с ОВЗ и (или) инвалидностью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4762" y="5013176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latin typeface="Arial" pitchFamily="34" charset="0"/>
                <a:cs typeface="Arial" pitchFamily="34" charset="0"/>
              </a:rPr>
              <a:t>Рышкель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К.С.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социальный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педагог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ЦПМПК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Курганской области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376" y="1124743"/>
            <a:ext cx="1141711" cy="114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260648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Нормативно-правовые документы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Федеральный закон от 29 декабря 2012 г. № 273-ФЗ «Об образовании в Российской Федерации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20 сентября 2013 г. № 1082 «Об утверждении Положения о психолого-медико-педагогической комиссии»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Министерства просвещения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России,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dirty="0">
                <a:latin typeface="Arial" pitchFamily="34" charset="0"/>
                <a:cs typeface="Arial" pitchFamily="34" charset="0"/>
              </a:rPr>
              <a:t> от 7 ноября 2018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>
                <a:latin typeface="Arial" pitchFamily="34" charset="0"/>
                <a:cs typeface="Arial" pitchFamily="34" charset="0"/>
              </a:rPr>
              <a:t>189/1513 «Об утверждении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Порядка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проведения государственной итоговой аттестации по образовательным программам основного общего образования»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Министерства просвещения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России,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dirty="0">
                <a:latin typeface="Arial" pitchFamily="34" charset="0"/>
                <a:cs typeface="Arial" pitchFamily="34" charset="0"/>
              </a:rPr>
              <a:t> от 7 ноября 2018 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№ </a:t>
            </a:r>
            <a:r>
              <a:rPr lang="ru-RU" dirty="0">
                <a:latin typeface="Arial" pitchFamily="34" charset="0"/>
                <a:cs typeface="Arial" pitchFamily="34" charset="0"/>
              </a:rPr>
              <a:t>190/1512 «Об утверждении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Порядка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проведения государственной итоговой аттестации по образовательным программам среднего общего образования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Приказ Министерства здравоохранения РФ от 30 июня 2016 г. № 436н «Об утверждении перечня заболеваний, наличие которых дает право на обучение по основным общеобразовательным программам на дому»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Методические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рекомендации по подготовке и проведению государственной итоговой аттестации по образовательным программам основного общего образования в 2022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году (Приложение 1 к письму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от 31 января 2022 г. №04-18)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Методические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рекомендации по организации и проведению государственного выпускного экзамена по образовательным программам среднего общего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 (Приложение 6 </a:t>
            </a:r>
            <a:r>
              <a:rPr lang="ru-RU" dirty="0">
                <a:latin typeface="Arial" pitchFamily="34" charset="0"/>
                <a:cs typeface="Arial" pitchFamily="34" charset="0"/>
              </a:rPr>
              <a:t>к письму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dirty="0">
                <a:latin typeface="Arial" pitchFamily="34" charset="0"/>
                <a:cs typeface="Arial" pitchFamily="34" charset="0"/>
              </a:rPr>
              <a:t> от 31 января 2022 г. 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04-18) 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Методические рекомендации по формированию заключений психолого-медико-педагогических комиссий о создании специальных условий при проведении государственной итоговой аттестации по образовательным программам основного общего и среднего общего образования. Федеральное государственное бюджетное учреждение «Центр защиты прав и интересов детей», 2019. – 104 с.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6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при проведении комплексного обследования выпускников с ОВЗ и (или) инвалидностью по определению специальных условий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прохождении ими государственной итоговой аттестации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12948575"/>
              </p:ext>
            </p:extLst>
          </p:nvPr>
        </p:nvGraphicFramePr>
        <p:xfrm>
          <a:off x="323528" y="2276872"/>
          <a:ext cx="8496944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6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92480" cy="164219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Категории выпускников, которым необходимо пройти комплексное обследование с целью определения специальных условий для ГИА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56792"/>
            <a:ext cx="871296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Выпускники с ограниченными возможностями здоровья (ОВЗ), обучавшиеся по АООП 1 – 8 вида по первому или второму варианту</a:t>
            </a:r>
          </a:p>
          <a:p>
            <a:pPr indent="273050" algn="just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соответствии с п. 16 ст. 2 Закона «Об образовании в РФ» к обучающимся с ОВЗ относятся физические лица, имеющие недостатки в физическом и (или)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психологическом развитии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подтвержденные психолого-медико-педагогической комиссией и препятствующие получению образования без специальных условий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140968"/>
            <a:ext cx="8712968" cy="808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Дети-инвалиды, инвалиды с ОВЗ</a:t>
            </a:r>
          </a:p>
          <a:p>
            <a:pPr indent="273050" algn="just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категории детей-инвалидов относятся дети до 18 лет, к категории инвалидов относятся физические лица после 18 лет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949412"/>
            <a:ext cx="8712968" cy="815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Выпускники, обучающиеся на дому по состоянию здоровья, в медицинских организациях, в т.ч. санаторно-курортных, в которых проводятся необходимые лечебные, реабилитационные и оздоровительные мероприятия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7430" y="4761148"/>
            <a:ext cx="871705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Экстерны с ОВЗ, экстерны с ОВЗ и инвалидностью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7429" y="5121188"/>
            <a:ext cx="8717059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Выпускники с ОВЗ прошлых лет, проходившие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прошедшие ГИА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7429" y="5481228"/>
            <a:ext cx="8717059" cy="1341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Выпускники, обучающиеся по общеобразовательным программам основного общего и среднего общего образования и к моменту завершения обучения в школе, получившие черепно-мозговую травму, травму анализаторных систем, заболевание нервной системы, для получения статуса «Обучающийся с ОВЗ» и подбора специальных условий для прохождения ГИА</a:t>
            </a:r>
          </a:p>
        </p:txBody>
      </p:sp>
    </p:spTree>
    <p:extLst>
      <p:ext uri="{BB962C8B-B14F-4D97-AF65-F5344CB8AC3E}">
        <p14:creationId xmlns:p14="http://schemas.microsoft.com/office/powerpoint/2010/main" val="381684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4096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документов, необходимых для проведения комплексного обследования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81935"/>
              </p:ext>
            </p:extLst>
          </p:nvPr>
        </p:nvGraphicFramePr>
        <p:xfrm>
          <a:off x="107504" y="908720"/>
          <a:ext cx="8856984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6984776"/>
                <a:gridCol w="136815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№ п/п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Документ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Обоснование 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разработки 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72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заявление совершеннолетнего обучающегося или родителя (законного представителя) несовершеннолетнего обучающегося на проведение психолого-педагогического обследования с целью создания условий при проведении ГИА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7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копии свидетельства о рождении и паспорта обучающегося (предоставляются с предъявлением оригинала или заверенной в установленном порядке копии)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89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копия паспорта родителя (законного представителя) несовершеннолетнего обучающегося (предоставляется с предъявлением оригинала или заверенной в установленном порядке копии). Родителем (законным представителем) предоставляется документ, удостоверяющий его личность, а также документы, подтверждающие полномочия по представлению интересов обучающегося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Положение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 ПМПК, п.15., п.15.б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копия(и) медицинского заключение с рекомендациями об обучении на дому в текущем учебном году, а также в предыдущие годы (при наличии) – копия(и), заверенная руководителем образовательной организации – для обучающихся на дому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4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приказ(ы) о переводе на обучение на дому в текущем учебном году, а также за предыдущие годы (при наличии) – копия(и), заверенная руководителем образовательной организации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0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медицинское заключение, подтверждающее нахождение в медицинской организации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6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подробная выписка из истории развития ребенка с заключениями врачей, наблюдающих ребенка в медицинской организации по месту жительства (регистрации)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Положение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о ПМПК, п.15, </a:t>
                      </a:r>
                      <a:r>
                        <a:rPr lang="ru-RU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п.п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. «е»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88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4096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документов, необходимых для проведения комплексного обследования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458452"/>
              </p:ext>
            </p:extLst>
          </p:nvPr>
        </p:nvGraphicFramePr>
        <p:xfrm>
          <a:off x="107504" y="980728"/>
          <a:ext cx="8856984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6912768"/>
                <a:gridCol w="144016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№ п/п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Документ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Обоснование 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разработки 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справка МСЭ, действующая на период ГИА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для детей-инвалидов, инвалидов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78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медицинское заключение с рекомендациями о создании условий при проведении ГИА в текущем учебном году – оригинал (для обучающихся,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без ОВЗ и инвалидности, имеющих тяжелые хронические заболевания)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69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характеристика обучающегося, выданная образовательной организацией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Положение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 ПМПК,п.15.ж</a:t>
                      </a:r>
                    </a:p>
                  </a:txBody>
                  <a:tcPr/>
                </a:tc>
              </a:tr>
              <a:tr h="3778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письменные работы обучающегося по русскому (родному) языку, математике, результаты независимой диагностики за текущий учебный год (при наличии)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Положение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 ПМПК, п.15.з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9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заключения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специалистов психолого-педагогического консилиума (при наличии)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Положение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 ПМПК, п.15.г,д</a:t>
                      </a:r>
                    </a:p>
                  </a:txBody>
                  <a:tcPr/>
                </a:tc>
              </a:tr>
              <a:tr h="3778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предыдущее заключение ПМПК (при наличии)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Положение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 ПМПК, п.16.г</a:t>
                      </a:r>
                    </a:p>
                  </a:txBody>
                  <a:tcPr/>
                </a:tc>
              </a:tr>
              <a:tr h="3778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согласие на обработку персональных данных родителя (законного представителя)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Федеральный закон от 27 июля 2006 г. № 152-ФЗ «О персональных данных»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51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согласие на обработку персональных данных ребенка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13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525963"/>
          </a:xfrm>
        </p:spPr>
        <p:txBody>
          <a:bodyPr>
            <a:normAutofit lnSpcReduction="10000"/>
          </a:bodyPr>
          <a:lstStyle/>
          <a:p>
            <a:pPr marL="0" indent="35560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ребенке (п.15. Приказа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Министерства образования и науки РФ от 20 сентября 2013 г. № 1082 «Об утверждении Положения о психолого-медико-педагогической комиссии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45085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Информирование родителей (законных представителей) ребенка о дате, времени, месте проведения обследования, а также об их правах и правах ребенка, связанных с проведением обследования, осуществляется комиссией в 5-дневный срок с момента подачи документов для проведения обследования (п. 17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Приказа Министерства образования и науки РФ от 20 сентября 2013 г. № 1082 «Об утверждении Положения о психолого-медико-педагогической комиссии») 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3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1541" y="328498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29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1182" y="328498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090561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прохождения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выпускникам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ОВЗ и (или) инвалидностью,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экстернам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ОВЗ и (или) инвалидностью,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проживающим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Курганской области, кроме г. Кургана, необходимо обратиться в Центральную психолого-медико-педагогическую комиссию Курганской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Лицам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данной категории,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проживающим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г. Кургана, для прохождения комплексного обследования необходимо обратиться в Территориальную психолого-медико-педагогическую комиссию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Кургана.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9492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«Об утверждении Положения о психолого-медико-педагогической комиссии»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3014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Прохождение комплексного обследования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768" y="438383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2518" y="501317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0708" y="2204864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01" y="548679"/>
            <a:ext cx="1478589" cy="147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9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1221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Нормативно-правовые документы</vt:lpstr>
      <vt:lpstr>Задачи ПМПК</vt:lpstr>
      <vt:lpstr>Категории выпускников, которым необходимо пройти комплексное обследование с целью определения специальных условий для ГИА</vt:lpstr>
      <vt:lpstr>Перечень документов, необходимых для проведения комплексного обследования</vt:lpstr>
      <vt:lpstr>Перечень документов, необходимых для проведения комплексного обследования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23</cp:revision>
  <cp:lastPrinted>2022-11-14T10:17:16Z</cp:lastPrinted>
  <dcterms:created xsi:type="dcterms:W3CDTF">2022-11-08T03:26:33Z</dcterms:created>
  <dcterms:modified xsi:type="dcterms:W3CDTF">2022-11-18T06:44:52Z</dcterms:modified>
</cp:coreProperties>
</file>