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2" r:id="rId11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tr45.r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8002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53471" y="522920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Шалимова Екатерина Юрьевна, 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социальный педагог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ЦПМПК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878" y="946664"/>
            <a:ext cx="1141705" cy="11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9035" y="2492896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Нормативно-правовые основы организации образовательного процесса для обучающихся с тяжёлыми и множественными нарушениями развития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2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39237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4293095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Работа\СТИМУЛИРУЮЩИЕ\1 квартал 2016\обл.мероприятия, семинары\Семинар 2.02.16\эмблем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97" y="343539"/>
            <a:ext cx="1769590" cy="17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9632" y="2232178"/>
            <a:ext cx="64807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682" y="2204864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Федеральные государственные стандарты </a:t>
            </a:r>
            <a:r>
              <a:rPr lang="ru-RU" dirty="0">
                <a:latin typeface="Arial" pitchFamily="34" charset="0"/>
                <a:cs typeface="Arial" pitchFamily="34" charset="0"/>
              </a:rPr>
              <a:t>(ФГОС) обучающихся с ограниченными возможностями здоровья (ОВЗ) и обучающихся с интеллектуальными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нарушениями</a:t>
            </a:r>
          </a:p>
          <a:p>
            <a:pPr marL="342900" indent="-342900" algn="just">
              <a:buAutoNum type="arabicPeriod"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Примерные адаптированные основные образовательные программы </a:t>
            </a:r>
            <a:r>
              <a:rPr lang="ru-RU" dirty="0">
                <a:latin typeface="Arial" pitchFamily="34" charset="0"/>
                <a:cs typeface="Arial" pitchFamily="34" charset="0"/>
              </a:rPr>
              <a:t>(АООП) обучающихся с ОВЗ различной нозологии, дошкольного, начального общего, основного общего и среднего общего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ru-RU" dirty="0">
                <a:latin typeface="Arial" pitchFamily="34" charset="0"/>
                <a:cs typeface="Arial" pitchFamily="34" charset="0"/>
              </a:rPr>
              <a:t>Положение о деятельности психолого-медико-педагогической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комиссии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98072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Начиная с 2012 г. в системе отечественного специального образования произошли значительные 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210216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Федеральный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закон от 29 декабря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2012 г</a:t>
            </a:r>
            <a:r>
              <a:rPr lang="ru-RU" dirty="0">
                <a:latin typeface="Arial" pitchFamily="34" charset="0"/>
                <a:cs typeface="Arial" pitchFamily="34" charset="0"/>
              </a:rPr>
              <a:t>. № 273-ФЗ «Об образовании в Российской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Федерации»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Приказ Министерства образования и науки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20 сентября 2013 г. № 1082 «Об утверждении Положения о психолого-медико-педагогической комиссии»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Приказ Министерства образования и науки Российской 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19 декабря 2014 г. № 1598 «Об утверждении Федерального государственной образовательного стандарта начального общего образования обучающихся с ограниченными возможностями здоровья».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4. Приказ Министерства образования и науки от 19 декабря 2014 г. № 1599 «Об утверждении Федерального государственной образовательного стандарта образования обучающихся с умственной отсталостью (интеллектуальными нарушениями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5. Примерные адаптированные программы дошкольного образования детей с ОВЗ и детей с умственной отсталостью (интеллектуальными нарушениями), одобренные решением федерального учебно-методического объединения по общему образованию от 7 декабря 2017 г. Протокол 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6/17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документы регламентирующие образовательный процесс обучающихся с ТМНР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88969"/>
            <a:ext cx="88569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Примерные адаптированные основные образовательные программы обучающихся с ОВЗ начального общего образования и обучающихся с умственной отсталостью (интеллектуальными нарушениями), одобренные решением федерального учебно-методического объединения  по общему образованию от 22 декабря 2015 г. Протокол 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4/15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7. Примерные адаптированные основные образовательные программы основного общего образования обучающихся с ОВЗ, одобренные решением федерального учебно-методического объединения  по общему образованию от 18 марта 2022 г. Протокол 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1/22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8. Приказ Министерства просвещения Российской 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>
                <a:latin typeface="Arial" pitchFamily="34" charset="0"/>
                <a:cs typeface="Arial" pitchFamily="34" charset="0"/>
              </a:rPr>
              <a:t>31 июля 2020 г. № 373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9. Приказ Министерства просвещения Российской Федерации от 22 марта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2021г</a:t>
            </a:r>
            <a:r>
              <a:rPr lang="ru-RU" dirty="0">
                <a:latin typeface="Arial" pitchFamily="34" charset="0"/>
                <a:cs typeface="Arial" pitchFamily="34" charset="0"/>
              </a:rPr>
              <a:t>. № 115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образования» (с изменениями от 11 февраля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2022 г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приказ Министерства просвещения РФ № 69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1663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документы регламентирующие образовательный процесс обучающихся с ТМНР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73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dirty="0">
                <a:latin typeface="Arial" pitchFamily="34" charset="0"/>
                <a:cs typeface="Arial" pitchFamily="34" charset="0"/>
              </a:rPr>
              <a:t>. Приказ Министерства образования и науки Российской Федерации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      от </a:t>
            </a:r>
            <a:r>
              <a:rPr lang="ru-RU" dirty="0">
                <a:latin typeface="Arial" pitchFamily="34" charset="0"/>
                <a:cs typeface="Arial" pitchFamily="34" charset="0"/>
              </a:rPr>
              <a:t>14 октября 2013 г. № 1145 «Об утверждении образца свидетельства об обучении  и порядка его выдачи лицам с ограниченными возможностями здоровья (с различными формами умственной отсталости), не имеющими основного общего и среднего общего образования и обучающимся по адаптированным основным образовательным программам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11. Приказ Министерства труда и социальной защиты Российской федерации от 18 октября 2013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544н </a:t>
            </a:r>
            <a:r>
              <a:rPr lang="ru-RU" dirty="0">
                <a:latin typeface="Arial" pitchFamily="34" charset="0"/>
                <a:cs typeface="Arial" pitchFamily="34" charset="0"/>
              </a:rPr>
              <a:t>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12. Приказ Министерства труда Российской Федерации от 10 января 2017 г. №10н «Об утверждении профессионального стандарта в области воспитания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13. Постановление Главного санитарного врача Российской Федерации от 28 сентября 2020 г. № 28 «Об утверждении санитарных правил СП2.4.3648 «Санитарно-эпидемиологические требования к организации воспитания и обучения, отдыха и оздоровления детей и молодежи»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8864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Нормативно-правовые документы регламентирующие образовательный процесс обучающихся с ТМНР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52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688" y="1916832"/>
            <a:ext cx="8424936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 algn="just">
              <a:lnSpc>
                <a:spcPct val="15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Цель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образования ребенка с ТМНР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обретение обучающимся с ТМНР таких жизненных компетенций, которые позволят ему достигнуть максимально возможной самостоятельности в решении повседневных жизненных задач, обеспечить его включение в жизнь общества на основе индивидуального поэтапного, планомерного расширения жизненного опыта с повседневных социальных контактов.</a:t>
            </a:r>
          </a:p>
        </p:txBody>
      </p:sp>
    </p:spTree>
    <p:extLst>
      <p:ext uri="{BB962C8B-B14F-4D97-AF65-F5344CB8AC3E}">
        <p14:creationId xmlns:p14="http://schemas.microsoft.com/office/powerpoint/2010/main" val="2098475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1541" y="3284984"/>
            <a:ext cx="3996444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ГБУ «Центр помощи детям» 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Центральная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пр. Конституции 68, корпус 1 А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+7 (3522) 44 – 98 – 60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29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29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сайт: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www.centr45.ru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16.30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обед: 12.00 – 12.30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1182" y="3284984"/>
            <a:ext cx="3967462" cy="2520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Курганский городской ИМЦ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Территориальная психолого-медико-педагогическая комиссия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адрес: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ул. Гоголя 103 А, корпус 1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телефон: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45 – 41 – 80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Режим работы: </a:t>
            </a:r>
            <a:r>
              <a:rPr lang="ru-RU" sz="1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вт., пят.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8.00 – 16.00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ср., чет.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12.00 – 18.00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64704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/>
            <a:r>
              <a:rPr lang="ru-RU" dirty="0">
                <a:latin typeface="Arial" pitchFamily="34" charset="0"/>
                <a:cs typeface="Arial" pitchFamily="34" charset="0"/>
              </a:rPr>
              <a:t>Для прохождения комплексного обследования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обучающимся с ОВЗ и (или) инвалидностью, экстернам с ОВЗ и (или) инвалидностью, 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Курганской области, кроме г. Кургана, необходимо обратиться в Центральную психолого-медико-педагогическую комиссию Курганской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области.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50850" algn="just" fontAlgn="base"/>
            <a:r>
              <a:rPr lang="ru-RU" dirty="0" smtClean="0">
                <a:latin typeface="Arial" pitchFamily="34" charset="0"/>
                <a:cs typeface="Arial" pitchFamily="34" charset="0"/>
              </a:rPr>
              <a:t>Лицам, проживающим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территории г. Кургана, для прохождения комплексного обследования необходимо обратиться в Территориальную психолого-медико-педагогическую комиссию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Кургана.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949280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п. 3 Приказа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«Об утверждении Положения 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ПМПК»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3014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Прохождение комплексного обследования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2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222" y="116633"/>
            <a:ext cx="8229600" cy="41805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65017"/>
            <a:ext cx="875436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одители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(законные представители) предъявляют в комиссию документ, удостоверяющий их личность, документы, подтверждающие полномочия по представлению интересов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ребенка, и следующие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документы: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а) заявление о проведении или согласие на проведение обследования ребенка в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комиссии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б) копию паспорта или свидетельства о рождении ребенка (предоставляются с предъявлением оригинала или заверенной в установленном порядке копии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в) направление образовательной организации, организации, осуществляющей социальное обслуживание, медицинской организации, другой организации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г) заключение (заключения)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консилиума образовательной организации или специалиста (специалистов), осуществляющего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сопровождение обучающихся в образовательной организации (для обучающихся образовательных организаций)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д) заключение (заключения) комиссии о результатах ранее проведенного обследования ребенка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е) подробную выписку из истории развития ребенка с заключениями врачей, наблюдающих ребенка в медицинской организации по месту жительства (регистрации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ж) характеристику обучающегося, выданную образовательной организацией (для обучающихся образовательных организаций)</a:t>
            </a:r>
          </a:p>
          <a:p>
            <a:pPr algn="just"/>
            <a:r>
              <a:rPr lang="ru-RU" sz="1600" dirty="0" smtClean="0"/>
              <a:t>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Письмо Департамента образования и науки Курганской области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14 сентября 2020г.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               № </a:t>
            </a:r>
            <a:r>
              <a:rPr lang="ru-RU" sz="1400" i="1" dirty="0">
                <a:latin typeface="Arial" pitchFamily="34" charset="0"/>
                <a:cs typeface="Arial" pitchFamily="34" charset="0"/>
              </a:rPr>
              <a:t>исх. 08-03978/20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письменные работы по русскому (родному) языку, математике, результаты самостоятельной продуктивной деятельности ребенка (рисунки, поделки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5828"/>
            <a:ext cx="8754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anose="020B0604020202020204" pitchFamily="34" charset="0"/>
              </a:rPr>
              <a:t>п.15. Приказа Министерства образования и науки РФ от 20 сентября 2013 г. № 1082 «Об утверждении Положения о психолого-медико-педагогической комиссии»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53" y="138786"/>
            <a:ext cx="8229600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anose="020B0604020202020204" pitchFamily="34" charset="0"/>
              </a:rPr>
              <a:t>п.15.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Приказа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Министерства образования и науки РФ от 20 сентября 2013 г. № 1082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Положения о психолого-медико-педагогической комиссии» </a:t>
            </a:r>
            <a:endParaRPr lang="ru-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комиссия запрашивает у соответствующих органов и организаций или у родителей (законных представителей) дополнительную информацию о </a:t>
            </a:r>
            <a:r>
              <a:rPr lang="ru-RU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ребенке: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заключение психиатра (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Курган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 микрорайон, д.3 , тел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8 (3522) 43-36-92;                                г. Шадринск,  ул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Труда,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2, тел.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8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35253) 7-54-28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копия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справки МСЭ для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инвалидов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об опеке для замещающих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семей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 врачей-специалистов, наблюдающих ребенка в областных лечебно-профилактических учреждениях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начальника органа внутренних дел или прокурора, комиссии по делам несовершеннолетних для детей в отношении которых рассматривается вопрос о помещении их в специальное учебно-воспитательное учреждение закрытого типа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4.1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ст. 26, п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. 14 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Федерального закона от 24 июня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1999 г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№ 120-ФЗ "Об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несовершеннолетних»)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https://ua-bg.com/wp-content/uploads/2019/06/chelovechki_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21" b="17350"/>
          <a:stretch/>
        </p:blipFill>
        <p:spPr bwMode="auto">
          <a:xfrm>
            <a:off x="3599892" y="5498968"/>
            <a:ext cx="1908212" cy="130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1142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Документы</vt:lpstr>
      <vt:lpstr>Документы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6</cp:revision>
  <cp:lastPrinted>2023-04-25T08:45:45Z</cp:lastPrinted>
  <dcterms:created xsi:type="dcterms:W3CDTF">2023-04-25T06:09:44Z</dcterms:created>
  <dcterms:modified xsi:type="dcterms:W3CDTF">2023-05-03T07:45:19Z</dcterms:modified>
</cp:coreProperties>
</file>