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31" r:id="rId3"/>
    <p:sldId id="332" r:id="rId4"/>
    <p:sldId id="333" r:id="rId5"/>
    <p:sldId id="324" r:id="rId6"/>
    <p:sldId id="320" r:id="rId7"/>
    <p:sldId id="325" r:id="rId8"/>
    <p:sldId id="263" r:id="rId9"/>
    <p:sldId id="329" r:id="rId10"/>
    <p:sldId id="285" r:id="rId11"/>
    <p:sldId id="286" r:id="rId12"/>
    <p:sldId id="268" r:id="rId13"/>
    <p:sldId id="269" r:id="rId14"/>
    <p:sldId id="314" r:id="rId15"/>
    <p:sldId id="337" r:id="rId16"/>
    <p:sldId id="338" r:id="rId17"/>
    <p:sldId id="339" r:id="rId18"/>
    <p:sldId id="340" r:id="rId19"/>
    <p:sldId id="342" r:id="rId20"/>
    <p:sldId id="341" r:id="rId21"/>
    <p:sldId id="344" r:id="rId22"/>
    <p:sldId id="348" r:id="rId23"/>
    <p:sldId id="349" r:id="rId24"/>
    <p:sldId id="343" r:id="rId25"/>
    <p:sldId id="346" r:id="rId26"/>
    <p:sldId id="335" r:id="rId27"/>
    <p:sldId id="336" r:id="rId28"/>
    <p:sldId id="347" r:id="rId29"/>
    <p:sldId id="309" r:id="rId30"/>
    <p:sldId id="312" r:id="rId31"/>
    <p:sldId id="278" r:id="rId32"/>
    <p:sldId id="283" r:id="rId3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4680370"/>
            <a:ext cx="4788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400" dirty="0"/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76" y="1124743"/>
            <a:ext cx="1141711" cy="11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492896"/>
            <a:ext cx="865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Особенности деятельности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психолого-медико-педагогической комиссии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психолого-медико-педагогического консилиума образовательной организации или специалиста (специалистов), осуществляющего психолого-медико-педагогическое 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математике, 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53" y="138786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itchFamily="34" charset="0"/>
              <a:buChar char="‒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г. Шадринск,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itchFamily="34" charset="0"/>
              <a:buChar char="‒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справки МСЭ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285750" lvl="0" indent="-285750" algn="just">
              <a:buFont typeface="Arial" pitchFamily="34" charset="0"/>
              <a:buChar char="‒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285750" lvl="0" indent="-285750" algn="just">
              <a:buFont typeface="Arial" pitchFamily="34" charset="0"/>
              <a:buChar char="‒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285750" indent="-285750" algn="just">
              <a:buFont typeface="Arial" pitchFamily="34" charset="0"/>
              <a:buChar char="‒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‒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C:\Users\Нина\Desktop\stre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85436"/>
            <a:ext cx="1137592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60337"/>
            <a:ext cx="9036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Процедура проведения комплексного обследования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2" descr="http://bestusedcars.club/wp-content/uploads/2018/08/used-cars-trucks-and-suvs-for-sale-in-birmingham-jim-burke-subaru-jim-burke-used-car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 descr="https://superopt2.ru/otkrytyj-intensiv/2/images/strela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Нина\Desktop\stre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1187362"/>
            <a:ext cx="1137592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477" y="908720"/>
            <a:ext cx="4032448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Имеет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особенности, отличающие ее от процедур независимых консультативных приемов детей конкретными специалистами</a:t>
            </a:r>
          </a:p>
        </p:txBody>
      </p:sp>
      <p:pic>
        <p:nvPicPr>
          <p:cNvPr id="17" name="Picture 7" descr="C:\Users\Нина\Desktop\stre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4269612"/>
            <a:ext cx="1276244" cy="1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15636" y="2204864"/>
            <a:ext cx="3672408" cy="16705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Процедура комплексного обследования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требует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одновременного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участия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специалистов в форме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супервизии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(наблюдение со стороны)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52098" y="3705212"/>
            <a:ext cx="4591901" cy="1665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технических средств (ширма, зеркало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Гезелла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кинокамера,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Skype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т.п.)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приближение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процедуры комплексного обследования к естественным возрастным занятиям детей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85646" y="5301208"/>
            <a:ext cx="4912648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процедуре обследования участвуют: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специалисты ПМПК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родители (законные представители)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ребенок (от 0 до 18 лет)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 после 18 лет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родителей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(законных представителей)</a:t>
            </a:r>
          </a:p>
          <a:p>
            <a:pPr algn="just" fontAlgn="base"/>
            <a:endParaRPr lang="ru-RU" sz="1600" dirty="0"/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присутствовать при проведении комплексного обследования его ребенка</a:t>
            </a:r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участвовать в обсуждении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результатов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комплексного обследования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подготовки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комиссией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заключения</a:t>
            </a:r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высказывать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свое мнение относительно рекомендаций по организации обучения и воспитания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детей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получать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консультации специалистов комиссии по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вопросам комплексного обследования ребенка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комиссии и оказания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ему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психолого-медико-педагогической помощи, в том числе информацию о своих правах и правах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его ребенка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случае несогласия с заключением территориальной комиссии обжаловать его в центральную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комиссию</a:t>
            </a:r>
          </a:p>
          <a:p>
            <a:pPr indent="355600" algn="just" fontAlgn="base">
              <a:buFontTx/>
              <a:buChar char="-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представить полученное заключение ПМПК в органы исполнительной власти по организации условий для получения образования его ребенком и создания ему специальных условий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3671" y="2118921"/>
            <a:ext cx="5184576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fontAlgn="t"/>
            <a:r>
              <a:rPr lang="ru-RU" sz="800" b="1" dirty="0"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Курганской области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b="1" dirty="0"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800" b="1" dirty="0">
                <a:latin typeface="Arial" pitchFamily="34" charset="0"/>
                <a:cs typeface="Arial" pitchFamily="34" charset="0"/>
              </a:rPr>
              <a:t>ЗАКЛЮЧЕНИЕ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800" dirty="0">
                <a:latin typeface="Arial" pitchFamily="34" charset="0"/>
                <a:cs typeface="Arial" pitchFamily="34" charset="0"/>
              </a:rPr>
              <a:t>о создании специальных условий для получения образования обучающемуся с ограниченными возможностями здоровья,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инвалидностью</a:t>
            </a:r>
          </a:p>
          <a:p>
            <a:pPr algn="ctr"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 от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</a:t>
            </a:r>
          </a:p>
          <a:p>
            <a:pPr algn="ctr" fontAlgn="t"/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Ф.И.О. ребенка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Дата рождения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Образовательная программа: 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Уровень образования: ________________________________________________________________</a:t>
            </a:r>
          </a:p>
          <a:p>
            <a:pPr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Вариант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</a:t>
            </a:r>
          </a:p>
          <a:p>
            <a:pPr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образовательной программы с применением электронного обучения и дистанционных образовательных технологий: при отсутствии медицинских противопоказаний</a:t>
            </a:r>
          </a:p>
          <a:p>
            <a:pPr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методы обучения: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Специальные учебники/учебные пособия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:________________________________________________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Специальные технические средства обучения: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Специальные условия организации среды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:_______________________________________________</a:t>
            </a: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Организация пространства: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 err="1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сопровождение: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Направления коррекционной работы:</a:t>
            </a: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Педагог-психолог: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Учитель-логопед: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 smtClean="0"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педагог: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>Другие условия: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Дата повторного прохождения ПМПК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:____________________________________________________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Руководитель ПМПК:</a:t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Педагог-психолог: </a:t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Учитель-логопед:</a:t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Учитель-дефектолог: </a:t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Социальный педагог: </a:t>
            </a:r>
          </a:p>
          <a:p>
            <a:pPr fontAlgn="t"/>
            <a:r>
              <a:rPr 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выдачи рекомендаций ПМПК: _________________________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С рекомендациями ознакомлен(а). Копия заключения получена.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______________________________________  (______________________________)</a:t>
            </a:r>
            <a:br>
              <a:rPr lang="ru-RU" sz="800" dirty="0">
                <a:latin typeface="Arial" pitchFamily="34" charset="0"/>
                <a:cs typeface="Arial" pitchFamily="34" charset="0"/>
              </a:rPr>
            </a:br>
            <a:r>
              <a:rPr lang="ru-RU" sz="800" dirty="0">
                <a:latin typeface="Arial" pitchFamily="34" charset="0"/>
                <a:cs typeface="Arial" pitchFamily="34" charset="0"/>
              </a:rPr>
              <a:t>(подпись родителя (законного представителя)	                  (расшифровка)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6043" y="179868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7647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 основании письма Министерства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31 мая 2019 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                  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ТС-1371/07 «О внедрении АИС ПМПК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Центральная ПМПК Курганской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области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 1 сентября 2019 г. по результатам комплексного обследования выдает заключения и протокол используя автоматизированную информационную систему (АИС).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5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6208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‒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документ устанавливающий/подтверждающий статус «Обучающийся с ОВЗ»</a:t>
            </a:r>
          </a:p>
          <a:p>
            <a:pPr>
              <a:buFont typeface="Arial" pitchFamily="34" charset="0"/>
              <a:buChar char="‒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выводы о наличии/отсутствии у обследованного ребенка особенностей в физическом и (или) психическом развитии, отклонении в поведении</a:t>
            </a:r>
          </a:p>
          <a:p>
            <a:pPr>
              <a:buFont typeface="Arial" pitchFamily="34" charset="0"/>
              <a:buChar char="‒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необходимость/отсутствие права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ребенка на специальные условия для получения образования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50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6766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Образовательная программа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0808"/>
            <a:ext cx="446449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отсутствии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клинически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значимых особенностей в физическом и (или) психическом развитии ребенку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960" y="3265732"/>
            <a:ext cx="446774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Основная образовательная программа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3" y="3946876"/>
            <a:ext cx="37444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дошкольного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6282" y="4533280"/>
            <a:ext cx="374442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начального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86" y="5151287"/>
            <a:ext cx="374442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379" y="5805264"/>
            <a:ext cx="3741169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среднего общего 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>
            <a:off x="2413384" y="2924944"/>
            <a:ext cx="3447" cy="3407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-571289" y="4589346"/>
            <a:ext cx="2362444" cy="579312"/>
          </a:xfrm>
          <a:prstGeom prst="bentConnector2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1"/>
          </p:cNvCxnSpPr>
          <p:nvPr/>
        </p:nvCxnSpPr>
        <p:spPr>
          <a:xfrm>
            <a:off x="330220" y="4785308"/>
            <a:ext cx="576062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1"/>
          </p:cNvCxnSpPr>
          <p:nvPr/>
        </p:nvCxnSpPr>
        <p:spPr>
          <a:xfrm>
            <a:off x="323525" y="5403315"/>
            <a:ext cx="576061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8" idx="1"/>
          </p:cNvCxnSpPr>
          <p:nvPr/>
        </p:nvCxnSpPr>
        <p:spPr>
          <a:xfrm>
            <a:off x="323528" y="4198904"/>
            <a:ext cx="576065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863816" y="1700808"/>
            <a:ext cx="4140737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клинически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значимых особенностей в физическом и (или) психическом развитии ребенку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873777" y="3265732"/>
            <a:ext cx="4140737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Статус «Обучающийся с ОВЗ»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99004" y="4035637"/>
            <a:ext cx="4140737" cy="16197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основная  образовательная программа (АООП) учитывающая уровень образования и особые образовательные потребности обучающегося с ОВЗ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6942523" y="2924944"/>
            <a:ext cx="1623" cy="3378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6967750" y="3697780"/>
            <a:ext cx="1623" cy="337857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6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Виды ПАООП ДО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490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Дошкольное образование</a:t>
            </a:r>
          </a:p>
          <a:p>
            <a:pPr marL="0" indent="0">
              <a:buNone/>
            </a:pPr>
            <a:endParaRPr lang="ru-RU" sz="3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глухих детей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ДО слабослышащих и позднооглохших детей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детей, перенесших операцию по кохлеарной имплантации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слепых детей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слабовидящих детей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детей с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амблиопией</a:t>
            </a:r>
            <a:r>
              <a:rPr lang="ru-RU" dirty="0">
                <a:latin typeface="Arial" pitchFamily="34" charset="0"/>
                <a:cs typeface="Arial" pitchFamily="34" charset="0"/>
              </a:rPr>
              <a:t> и косоглазием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детей с тяжелыми нарушениями речи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детей с нарушениями опорно-двигательного аппарата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 детей с задержкой психического развития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ДО детей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раннего и дошкольного возраста с расстройствами аутистического спектра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детей с умственной отсталостью (интеллектуальными нарушениями)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детей </a:t>
            </a:r>
            <a:r>
              <a:rPr lang="ru-RU" dirty="0">
                <a:latin typeface="Arial" pitchFamily="34" charset="0"/>
                <a:cs typeface="Arial" pitchFamily="34" charset="0"/>
              </a:rPr>
              <a:t>с тяжелыми множественными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для диагностических групп детей раннего и дошкольного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возраста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147" y="551723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Разрабатываются и утверждаются образовательной организацией на основе ФГОС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дошкольного образования (утв. приказом Министерства образования и науки РФ от 17 октября 2013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1155 в ред. от 21 января 2019 г.)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с учетом примерных адаптированных основных образовательных программ дошкольного образования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30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Виды ПАООП НОО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Начальное общее образование</a:t>
            </a: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глухих обучающихся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слабослышащих и позднооглохших обучающихся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слепых обучающихся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слабовидящих обучающихся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обучающихся с тяжелыми нарушениями речи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обучающихся с нарушениями опорно-двигательного аппарата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НОО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обучающихся с задержкой психического развития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расстройствами аутистического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спектра</a:t>
            </a:r>
          </a:p>
          <a:p>
            <a:pPr marL="0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058050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Разрабатываются и утверждаются образовательной организацией на основе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ФГОС начального общего образования обучающихся с ограниченными возможностями здоровья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утв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приказом Министерства образования и науки РФ от 19 декабря 2014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1598)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с учетом примерных адаптированных основных общеобразовательных программ начального общего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(одобрены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решением федерального учебно-методического объединения по общему образованию, протокол от 22 декабря 2015 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       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4/15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60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Варианты ПАООП НОО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81336"/>
            <a:ext cx="8496944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Вариант 1</a:t>
            </a: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ОВЗ обучается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 общему с детьми без ОВЗ учебному плану</a:t>
            </a: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образовательные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потребности удовлетворяются во внеурочное время </a:t>
            </a: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коррекционно-развивающей работы устанавливается ППк ОО</a:t>
            </a: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ПМПК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обозначает основные направления психолого-педагогического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сопровождения</a:t>
            </a:r>
          </a:p>
          <a:p>
            <a:pPr marL="0" indent="0" algn="just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Вариант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предназначен для обучающихся, получающих образование в пролонгированные сроки, так как к моменту начального обучения они не достигли уровня развития, близкого к возрастной норме (отсутствие дошкольной подготовки, социально педагогическая запущенность, когнитивные нарушения)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учебный план ПАООП (вариант 2) включены коррекционно-развивающие курсы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Вариант 3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помимо наличия основного ограничения в физическом развитии имеется легкая умственная отсталость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академический компонент в данном варианте ПАООП не имеет первоочередного значения, особое внимание в образовательной деятельности уделяется развитию сферы жизненной компетенции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Вариант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помимо наличия основного ограничения в физическом развитии имеется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умственная отсталость в умеренной, тяжелой или глубокой степени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‒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обучение осуществляется по специальной индивидуальной программе развития (СИПР), содержание которой устанавливается исходя из актуальных возможностей обучающегося с ОВЗ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Федеральный закон от 29 декабря 2012 г. № 273-ФЗ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«Об образовании в Российской Федерации»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760640"/>
          </a:xfrm>
        </p:spPr>
        <p:txBody>
          <a:bodyPr>
            <a:normAutofit fontScale="70000" lnSpcReduction="20000"/>
          </a:bodyPr>
          <a:lstStyle/>
          <a:p>
            <a:pPr marL="0" indent="4508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Часть 16 статьи 2 ФЗ-273 впервые в российской законодательной практике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закреплено понятие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«обучающийся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 ограниченными возможностями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здоровья»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условий.</a:t>
            </a:r>
          </a:p>
          <a:p>
            <a:pPr marL="0" indent="4508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отдельных статьях ФЗ-273 говорится об организации образования для обучающихся с ОВЗ, инвалидностью.</a:t>
            </a:r>
          </a:p>
          <a:p>
            <a:pPr marL="0" indent="4508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К категории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детей-инвалидов</a:t>
            </a:r>
            <a:r>
              <a:rPr lang="ru-RU" dirty="0">
                <a:latin typeface="Arial" pitchFamily="34" charset="0"/>
                <a:cs typeface="Arial" pitchFamily="34" charset="0"/>
              </a:rPr>
              <a:t> относятся дети до 18 лет, имеющие значительные ограничения жизнедеятельности, приводящие к социальной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вследствие нарушения развития и роста ребёнка, способностей к самообслуживанию, передвижению, ориентации, контроля за своим поведением, обучению, общению, трудовой деятельности в будущем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45085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45085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Обучающийся с ОВЗ может не иметь инвалидность.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77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Виды ПАООП ООО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8964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Основной уровень образования</a:t>
            </a:r>
          </a:p>
          <a:p>
            <a:pPr marL="0" indent="0">
              <a:buNone/>
            </a:pPr>
            <a:endParaRPr lang="ru-RU" sz="3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обучающихся с нарушениями слуха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слепых обучающихся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слабовидящих обучающихся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обучающихся с тяжелыми нарушениями речи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обучающихся с нарушениями опорно-двигательного аппарата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ООО обучающихся с задержкой психического развития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ПАООП ООО обучающихся с расстройствами аутистического спектра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2920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Разрабатываются и утверждаются образовательной организацией на основе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ФГОС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общего образования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(утв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приказом Министерства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просвещения РФ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31 мая 2021 г.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287) и с учетом примерных адаптированных основных образовательных программ основного общего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(одобрены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решением федерального учебно-методического объединения по общему образованию, протокол от 18 марта 2022 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     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1/22)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60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Варианты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ПАООП ООО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656557"/>
              </p:ext>
            </p:extLst>
          </p:nvPr>
        </p:nvGraphicFramePr>
        <p:xfrm>
          <a:off x="457200" y="908050"/>
          <a:ext cx="8075240" cy="5204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424"/>
                <a:gridCol w="5040560"/>
                <a:gridCol w="2304256"/>
              </a:tblGrid>
              <a:tr h="288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Вид программы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Варианты</a:t>
                      </a:r>
                      <a:endParaRPr lang="ru-RU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2811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обучающихся с нарушениями слуха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1.2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2.2.1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2.2.2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слепых обучающихся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слабовидящих обучающихся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3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0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обучающихся с ТНР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5.1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5.2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обучающихся с НОДА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6.1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6.2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обучающихся с ЗПР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ПАООП ООО обучающихся с РАС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  <a:endParaRPr lang="ru-RU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405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АООП СОО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36504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основании п. 7 ст.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12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Федерального закона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29 декабря 2012 г. № 273-ФЗ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 образовании в Российской Федерации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организация осуществляющая  образовательную деятельность по имеющим государственную аккредитацию образовательным программам, реализуемым на основе образовательных стандартов, разрабатываются образовательные программы в соответствии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ФГОС СОО (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утв. приказом Министерства образования и науки РФ от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17 мая 2012 г. 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413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ред. от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11 декабря 2020 г.) и с учетом примерной основной образовательной программы среднего общего образования.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04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256584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ФГОС СОО предусматривает организацию образовательного процесса на этапе среднего образования для следующей категории обучающихся с ОВЗ: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слепые, слабовидящие обучающиеся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глухие,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слабослышащие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обучающиеся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обучающиеся с НОДА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обучающиеся с РАС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Среднее образование может быть получено: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образовательной организации (очная, заочная, очно-заочная форма)</a:t>
            </a:r>
          </a:p>
          <a:p>
            <a:pPr algn="just">
              <a:buFontTx/>
              <a:buChar char="-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форме семейного образования и самообразования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Срок получения среднего общего образования составляет 2 года (для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нормотипических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обучающихся).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Для лиц с ОВЗ и (или) инвалидов при обучении 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СОО и для обучающихся осваивающих основную образовательную программу в очно-заочной или заочной формах, независимо от применяемых технологий увеличивается не более чем на 1 год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(п.2 приказа Министерства образования и науки РФ от 17 мая 2012 г. № 413 с изменениями от 20 декабря 2020 г.)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АООП СОО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1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АООП образования обучающихся с умственной отсталостью (интеллектуальными нарушениями)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Ст. 79 ФЗ-273 установлено, что содержание образования обучающихся с умственной отсталостью (интеллектуальными нарушениями) определяется АООП.</a:t>
            </a:r>
          </a:p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образования обучающихся с умственной отсталостью (интеллектуальными нарушениями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(АООП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9.1, 9.2) разрабатываются в соответствии ФГОС образования обучающихся с умственной отсталостью (интеллектуальными нарушениями), который утвержден приказом Министерства Образования и науки РФ от 19 декабря 2014 г. № 1599. </a:t>
            </a:r>
          </a:p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ФГОС вступил в силу 1 сентября 2016 г. , устанавливает сроки освоения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обучения обучающихся с умственной отсталостью (интеллектуальными нарушениями)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9-13 лет и требования к результатам ее освоения.</a:t>
            </a:r>
          </a:p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ФГОС для обучающихся с умственной отсталостью прописано количество учебных занятий по предметным областям  и «Коррекционно-развивающей области», являющейся обязательным элементом структуры учебного плана.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37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39949"/>
            <a:ext cx="856895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обучения детей с умственной отсталостью (интеллектуальными нарушениями)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4066" y="1421867"/>
            <a:ext cx="3960440" cy="566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5725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Формы реализации АООП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692" y="2924944"/>
            <a:ext cx="378042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932040" y="2924944"/>
            <a:ext cx="374441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специальной (коррекционной)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образовательной организации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52638" y="4616599"/>
            <a:ext cx="31552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режиме инклюзии, совместно с другими обучающимися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6102" y="4624621"/>
            <a:ext cx="268840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режиме интеграции (специальные) классы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5" idx="2"/>
            <a:endCxn id="29" idx="0"/>
          </p:cNvCxnSpPr>
          <p:nvPr/>
        </p:nvCxnSpPr>
        <p:spPr>
          <a:xfrm flipH="1">
            <a:off x="2453902" y="1988841"/>
            <a:ext cx="2220384" cy="9361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5" idx="2"/>
            <a:endCxn id="30" idx="0"/>
          </p:cNvCxnSpPr>
          <p:nvPr/>
        </p:nvCxnSpPr>
        <p:spPr>
          <a:xfrm>
            <a:off x="4674286" y="1988841"/>
            <a:ext cx="2129962" cy="9361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9" idx="2"/>
            <a:endCxn id="31" idx="0"/>
          </p:cNvCxnSpPr>
          <p:nvPr/>
        </p:nvCxnSpPr>
        <p:spPr>
          <a:xfrm flipH="1">
            <a:off x="2130271" y="3294276"/>
            <a:ext cx="323631" cy="13223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9" idx="2"/>
            <a:endCxn id="32" idx="0"/>
          </p:cNvCxnSpPr>
          <p:nvPr/>
        </p:nvCxnSpPr>
        <p:spPr>
          <a:xfrm>
            <a:off x="2453902" y="3294276"/>
            <a:ext cx="2856402" cy="13303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3/1614558468_105-p-chelovechki-na-belom-fone-1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80" y="3984094"/>
            <a:ext cx="1307306" cy="16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686" y="27685"/>
            <a:ext cx="8905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у/о (интеллектуальными нарушениями) (вариант 9.1)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267" y="908720"/>
            <a:ext cx="381268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ФГОС О УО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 9-13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908720"/>
            <a:ext cx="44955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Базовые учебные планы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до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9-11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162" y="1916832"/>
            <a:ext cx="38126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Итоговая аттестация в форме 2-х испытаний (с 2024 г.)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4495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Норма ФГОС О У/О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проведении итоговой аттестации не распространяется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852936"/>
            <a:ext cx="21602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Комплексная 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предметных результатов усвоения обучающимися русского языка, чтения (литературного чтения), математики и основ социальной жизни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9772" y="2852936"/>
            <a:ext cx="1584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знаний и умений по выбранному профилю труда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2208" y="2501607"/>
            <a:ext cx="449555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Прохождение итоговой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аттестации в целях получения свидетельства об обучении не требуется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3329989"/>
            <a:ext cx="449555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Минобразования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 14 марта 2001 г. N 29/1448-6 "О рекомендациях о порядке проведения экзаменов по трудовому обучению выпускников специальных (коррекционных) образовательных учреждений VIII вида" действует в части, не противоречащей Закону об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образовании, т.е. не регламентирует обязательность проведения экзамена по трудовому обучению (Письмо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РФ от 3 июня 2021 № АК-491/07 «О проведении итоговой аттестации»)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021288"/>
            <a:ext cx="87452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с частью 13 статьи 60 Закона об образовании и приказом 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10686" y="1324218"/>
            <a:ext cx="361162" cy="869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624925" y="130882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752906" y="2257310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777325" y="332998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99592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047670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0" idx="2"/>
            <a:endCxn id="11" idx="0"/>
          </p:cNvCxnSpPr>
          <p:nvPr/>
        </p:nvCxnSpPr>
        <p:spPr>
          <a:xfrm flipH="1">
            <a:off x="4552127" y="5792202"/>
            <a:ext cx="2123632" cy="22908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1" idx="0"/>
          </p:cNvCxnSpPr>
          <p:nvPr/>
        </p:nvCxnSpPr>
        <p:spPr>
          <a:xfrm>
            <a:off x="1259632" y="4884261"/>
            <a:ext cx="3292495" cy="11370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1" idx="0"/>
          </p:cNvCxnSpPr>
          <p:nvPr/>
        </p:nvCxnSpPr>
        <p:spPr>
          <a:xfrm>
            <a:off x="3311860" y="3807043"/>
            <a:ext cx="1240267" cy="22142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470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145675"/>
            <a:ext cx="86332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умеренной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, тяжелой,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глубокой умственной отсталостью, с тяжелыми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множественными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396" y="5018140"/>
            <a:ext cx="862357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>
                <a:latin typeface="Arial" pitchFamily="34" charset="0"/>
                <a:cs typeface="Arial" pitchFamily="34" charset="0"/>
              </a:rPr>
              <a:t>частью 13 статьи 60 Закона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образовании в РФ»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832" y="3270203"/>
            <a:ext cx="863327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Документ по итогам обучения по СИПР – характеристика за последний год обучения: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обучающийся знает и умеет на конец учебного периода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из полученных знаний может применять на практике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адекватность и самостоятельность их применения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2065384"/>
            <a:ext cx="862357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предметом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итоговой оценки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является достижение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обучающимися результатов освоения СИПР последнего года обучения и развитие их жизненной компетенции.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768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у/о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(интеллектуальными нарушениями) (вариант 9.2)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27302" y="1792006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24972" y="2988714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16161" y="4747531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21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документы регламентирующие организацию профессионального образования и обучения обучающихся с ОВЗ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72816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Министерства просвещения РФ от 2 сентября 2020 г. № 457 «Об утверждении Порядка приема на обучение по образовательным программам среднего профессионального образования»                      (раздел 6, пункт 33)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Министерства просвещения РФ от 26 августа 2020 г. №438 «Об утверждении Порядка организации и осуществления образовательной деятельности по основным программам профессионального обучения» (раздел 3, п. 23, 24, 25)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Письмо Министерства просвещения РФ от 31 августа 2020 г.             № ДГ-1342/07 «Об организации образования лиц с умственной отсталостью (интеллектуальными нарушениями) (п.2)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Письмо Министерства просвещения РФ от 11 февраля 2019 г.          № 05-108 «О профессиональном обучении лиц с различными формами умственной отсталости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68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133" y="14903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020" y="1403227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600" dirty="0">
                <a:latin typeface="Arial" pitchFamily="34" charset="0"/>
                <a:cs typeface="Arial" pitchFamily="34" charset="0"/>
              </a:rPr>
              <a:t>Специальные условия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получения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профессионального образования или профессионального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обучения:</a:t>
            </a: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1. Использование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специальных образовательных программ и методов обучения и воспитания (адаптированной профессиональной образовательной программы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2. Использование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специальных технических средств обучения коллективного и индивидуального пользования (для обучающихся с ОВЗ, имеющих нарушения слуха, зрения, опорно-двигательного аппарата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3. Предоставление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услуг ассистента (помощника), оказывающего обучающемуся необходимую техническую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помощь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4 . Проведение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групповых и индивидуальных коррекционных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занятий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5. Обеспечение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доступа в здания профессиональных образовательных организаций, осуществляющих профессиональную образовательную деятельность (для обучающихся с ОВЗ, имеющих нарушения опорно-двигательного аппарата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6. Другие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условия, без которых невозможно или затруднено освоение профессиональных образовательных программ обучающимися с ОВЗ (организация медицинского контроля за состоянием здоровья обучающегося, соблюдение охранительного режима, дозирование учебной нагрузки).</a:t>
            </a: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5574" y="572230"/>
            <a:ext cx="8218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необходимо профессиональным образовательным организациям для создания специальных условий для усвоения профессиональной образовательной программы обучающимися с ОВЗ</a:t>
            </a:r>
          </a:p>
        </p:txBody>
      </p:sp>
    </p:spTree>
    <p:extLst>
      <p:ext uri="{BB962C8B-B14F-4D97-AF65-F5344CB8AC3E}">
        <p14:creationId xmlns:p14="http://schemas.microsoft.com/office/powerpoint/2010/main" val="178548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Категории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обучающихся с ОВЗ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глухие обучающиеся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слабослышащие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обучающиеся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слепые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обучающиеся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слабовидящие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обучающиеся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тяжелыми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речи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нарушениями опорно-двигательного аппарата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задержкой психического развития</a:t>
            </a: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расстройствами аутистического спектра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–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умственной отсталостью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38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031" y="18864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Для получения рекомендаций на обеспечение специальных условий профессионального обучения/образования в ПМПК могут обратиться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382" y="2132856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 ОВЗ, обучающиеся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которым на момент завершения обучения исполнилось 18 лет - для подтверждения статуса «Обучающийся с ОВЗ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848" y="2973668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лица, к моменту завершения обучения в школе по общеобразовательным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программам,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получившие черепно-мозговую травму, заболевание/травму анализаторной системы, нервной системы - для получения статуса «Обучающийся с ОВЗ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031" y="3861048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 ОВЗ, завершившие образование по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основного общего образования несколько лет назад и желающие получить среднее общее образование или профессиональное 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6382" y="4725144"/>
            <a:ext cx="818806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выпускники прошлых лет, получившие черепно-мозговую травму, заболевание/травму анализаторной системы, нервной системы, желающие пройти государственную итоговую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аттестацию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поступить в организацию высшего профессионального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 как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лицо с ОВЗ или инвалидностью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6382" y="5805264"/>
            <a:ext cx="8188066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лица, имеющие умственную отсталость (интеллектуальные нарушения), закончившие обучение по АООП для обучающихся умственной отсталостью и желающие пройти профессиональное обучение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77187" y="2276872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95233" y="3105634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95234" y="3993014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77187" y="4977172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77186" y="5937230"/>
            <a:ext cx="339195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12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94116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комиссии действительно для представления в указанные органы, организации в течение календарного года с даты его подписания 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1507" y="1984450"/>
            <a:ext cx="2736304" cy="668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 обратиться с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рекомендациями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382" y="1446343"/>
            <a:ext cx="2571442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95129" y="1429230"/>
            <a:ext cx="2511795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1845" y="3100429"/>
            <a:ext cx="3040015" cy="1408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реабилитационные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системы здравоохранения или социального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61477" y="416927"/>
            <a:ext cx="203707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51470" y="3088068"/>
            <a:ext cx="2484267" cy="1421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защиты населения по месту жительства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03449" y="488989"/>
            <a:ext cx="1251715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МСЭК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39008" y="488989"/>
            <a:ext cx="1172852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МОУО</a:t>
            </a:r>
            <a:endParaRPr lang="ru-RU" dirty="0" smtClean="0"/>
          </a:p>
        </p:txBody>
      </p:sp>
      <p:cxnSp>
        <p:nvCxnSpPr>
          <p:cNvPr id="17" name="Прямая со стрелкой 16"/>
          <p:cNvCxnSpPr>
            <a:stCxn id="3" idx="0"/>
          </p:cNvCxnSpPr>
          <p:nvPr/>
        </p:nvCxnSpPr>
        <p:spPr>
          <a:xfrm flipV="1">
            <a:off x="4739659" y="1281023"/>
            <a:ext cx="0" cy="703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0"/>
          </p:cNvCxnSpPr>
          <p:nvPr/>
        </p:nvCxnSpPr>
        <p:spPr>
          <a:xfrm flipH="1" flipV="1">
            <a:off x="2785081" y="1101057"/>
            <a:ext cx="1954578" cy="883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1"/>
          </p:cNvCxnSpPr>
          <p:nvPr/>
        </p:nvCxnSpPr>
        <p:spPr>
          <a:xfrm flipH="1">
            <a:off x="2987824" y="2318908"/>
            <a:ext cx="3836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3"/>
          </p:cNvCxnSpPr>
          <p:nvPr/>
        </p:nvCxnSpPr>
        <p:spPr>
          <a:xfrm>
            <a:off x="6107811" y="2318908"/>
            <a:ext cx="2873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2"/>
            <a:endCxn id="12" idx="0"/>
          </p:cNvCxnSpPr>
          <p:nvPr/>
        </p:nvCxnSpPr>
        <p:spPr>
          <a:xfrm flipH="1">
            <a:off x="1791853" y="2653366"/>
            <a:ext cx="2947806" cy="447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2"/>
            <a:endCxn id="14" idx="0"/>
          </p:cNvCxnSpPr>
          <p:nvPr/>
        </p:nvCxnSpPr>
        <p:spPr>
          <a:xfrm>
            <a:off x="4739659" y="2653366"/>
            <a:ext cx="2753945" cy="434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" idx="0"/>
            <a:endCxn id="15" idx="2"/>
          </p:cNvCxnSpPr>
          <p:nvPr/>
        </p:nvCxnSpPr>
        <p:spPr>
          <a:xfrm flipV="1">
            <a:off x="4739659" y="1101057"/>
            <a:ext cx="1989648" cy="883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67544" y="4797152"/>
            <a:ext cx="8424936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25691" y="3088068"/>
            <a:ext cx="2627935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образовательные организации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 стрелкой 27"/>
          <p:cNvCxnSpPr>
            <a:stCxn id="3" idx="2"/>
            <a:endCxn id="22" idx="0"/>
          </p:cNvCxnSpPr>
          <p:nvPr/>
        </p:nvCxnSpPr>
        <p:spPr>
          <a:xfrm>
            <a:off x="4739659" y="2653366"/>
            <a:ext cx="0" cy="434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55079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51620" y="587727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9" r="9610" b="14300"/>
          <a:stretch/>
        </p:blipFill>
        <p:spPr bwMode="auto">
          <a:xfrm>
            <a:off x="-4521" y="0"/>
            <a:ext cx="9148521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1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Специальные условия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62500" lnSpcReduction="20000"/>
          </a:bodyPr>
          <a:lstStyle/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Необходимость создания специальных образовательных условий для обучающихся с ОВЗ рекомендуются специалистами ПМПК в соответствии с приказом Министерства образования и науки РФ от 20 сентября 2013 г. №1082 «Об утверждении Положения ПМПК»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Часть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статья </a:t>
            </a:r>
            <a:r>
              <a:rPr lang="ru-RU" dirty="0">
                <a:latin typeface="Arial" pitchFamily="34" charset="0"/>
                <a:cs typeface="Arial" pitchFamily="34" charset="0"/>
              </a:rPr>
              <a:t>79 ФЗ «Об образовании в РФ»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определяет специальные условия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получения образования обучающимися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ОВЗ: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программы (ПАООП ДО, ПАООП НОО, ПАООП ООО,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СОО, ПАООП для у/о)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методы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обучения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воспитания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специальные учебники, учебные пособия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дидактические материалы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специальные технические средства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обучения коллективного и индивидуального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пользования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услуг ассистента (помощника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групповых и индивидуальных коррекционных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занятий</a:t>
            </a:r>
          </a:p>
          <a:p>
            <a:pPr algn="just">
              <a:buFont typeface="Arial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доступа в здания организаций, осуществляющих образовательную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6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280" y="101253"/>
            <a:ext cx="8947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Маршрут образования ребенка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 ОВЗ и (или) инвалидностью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7811" y="889056"/>
            <a:ext cx="4210411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Ребенок с ОВЗ и (или) инвалидностью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58" y="1397725"/>
            <a:ext cx="3240360" cy="792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(законные представители)</a:t>
            </a:r>
          </a:p>
          <a:p>
            <a:pPr marL="171450" indent="-171450">
              <a:buFont typeface="Arial" pitchFamily="34" charset="0"/>
              <a:buChar char="‒"/>
            </a:pPr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</a:t>
            </a:r>
          </a:p>
          <a:p>
            <a:pPr marL="171450" indent="-171450">
              <a:buFont typeface="Arial" pitchFamily="34" charset="0"/>
              <a:buChar char="‒"/>
            </a:pPr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личное согласие физических лиц после 18 лет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6319" y="3655204"/>
            <a:ext cx="2104085" cy="973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Обследование на ПМПК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Пакет документов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0067" y="5181278"/>
            <a:ext cx="19442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ПМПК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6120520"/>
            <a:ext cx="4896544" cy="461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 организации для детей с ОВЗ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5434283"/>
            <a:ext cx="4896544" cy="554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интегрированное образование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специальные группы, классы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4924747"/>
            <a:ext cx="4896543" cy="4005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инклюзивное образование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94362" y="2653461"/>
            <a:ext cx="2664296" cy="6494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о месте, времени обследования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88153" y="3705298"/>
            <a:ext cx="2876715" cy="873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Рекомендации специалистов </a:t>
            </a:r>
          </a:p>
          <a:p>
            <a:pPr marL="180975" indent="-180975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Образовательная программа</a:t>
            </a:r>
          </a:p>
          <a:p>
            <a:pPr marL="180975" indent="-180975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Специальные условия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7384" y="3705299"/>
            <a:ext cx="2489190" cy="873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Выводы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наличии/отсутствии у ребенка особенностей в психофизическом развитии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5044" y="2653461"/>
            <a:ext cx="2884828" cy="7966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Запись на обследование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ЦПМПК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8(3522) 44-98-60, 29-29-60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ТПМПК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45-41-80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Самостоятельное обращение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95936" y="2293652"/>
            <a:ext cx="118566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35044" y="162880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076056" y="1349732"/>
            <a:ext cx="3788811" cy="791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Образовательные, медицинские организации, организации соцобеспечение</a:t>
            </a:r>
          </a:p>
          <a:p>
            <a:pPr marL="171450" indent="-171450">
              <a:buFont typeface="Arial" pitchFamily="34" charset="0"/>
              <a:buChar char="‒"/>
            </a:pPr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+ согласие родителей</a:t>
            </a:r>
          </a:p>
          <a:p>
            <a:pPr marL="171450" indent="-171450">
              <a:buFont typeface="Arial" pitchFamily="34" charset="0"/>
              <a:buChar char="‒"/>
            </a:pPr>
            <a:r>
              <a:rPr lang="ru-RU" sz="1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заявка организации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64088" y="1769630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4" idx="3"/>
            <a:endCxn id="25" idx="0"/>
          </p:cNvCxnSpPr>
          <p:nvPr/>
        </p:nvCxnSpPr>
        <p:spPr>
          <a:xfrm>
            <a:off x="6588222" y="1069076"/>
            <a:ext cx="382240" cy="28065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4" idx="1"/>
            <a:endCxn id="5" idx="0"/>
          </p:cNvCxnSpPr>
          <p:nvPr/>
        </p:nvCxnSpPr>
        <p:spPr>
          <a:xfrm rot="10800000" flipV="1">
            <a:off x="2127839" y="1069075"/>
            <a:ext cx="249973" cy="328649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895396" y="2149405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6239" y="101117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шаг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65397" y="263630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Обследование детей  и консультация родителей, педагогов специалистами ПМПК проводится бесплатно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Соединительная линия уступом 45"/>
          <p:cNvCxnSpPr>
            <a:stCxn id="18" idx="1"/>
            <a:endCxn id="17" idx="0"/>
          </p:cNvCxnSpPr>
          <p:nvPr/>
        </p:nvCxnSpPr>
        <p:spPr>
          <a:xfrm rot="10800000" flipV="1">
            <a:off x="1977458" y="2437667"/>
            <a:ext cx="2018478" cy="21579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18" idx="3"/>
            <a:endCxn id="13" idx="0"/>
          </p:cNvCxnSpPr>
          <p:nvPr/>
        </p:nvCxnSpPr>
        <p:spPr>
          <a:xfrm>
            <a:off x="5181600" y="2437668"/>
            <a:ext cx="2244910" cy="21579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3791" y="365520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шаг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3420" y="527179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шаг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 стрелкой 37"/>
          <p:cNvCxnSpPr>
            <a:stCxn id="6" idx="3"/>
            <a:endCxn id="15" idx="1"/>
          </p:cNvCxnSpPr>
          <p:nvPr/>
        </p:nvCxnSpPr>
        <p:spPr>
          <a:xfrm>
            <a:off x="2910404" y="4141829"/>
            <a:ext cx="3269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3"/>
            <a:endCxn id="14" idx="1"/>
          </p:cNvCxnSpPr>
          <p:nvPr/>
        </p:nvCxnSpPr>
        <p:spPr>
          <a:xfrm>
            <a:off x="5726574" y="4141829"/>
            <a:ext cx="26157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981299" y="2175139"/>
            <a:ext cx="0" cy="478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7747" y="5887850"/>
            <a:ext cx="3162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остается за семьей,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обязательно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для исполнения по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предъявлению в органы исполнительной власти, образовательные организации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 стрелкой 62"/>
          <p:cNvCxnSpPr>
            <a:stCxn id="8" idx="3"/>
            <a:endCxn id="12" idx="1"/>
          </p:cNvCxnSpPr>
          <p:nvPr/>
        </p:nvCxnSpPr>
        <p:spPr>
          <a:xfrm flipV="1">
            <a:off x="2904283" y="5125021"/>
            <a:ext cx="1235669" cy="3442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8" idx="3"/>
            <a:endCxn id="11" idx="1"/>
          </p:cNvCxnSpPr>
          <p:nvPr/>
        </p:nvCxnSpPr>
        <p:spPr>
          <a:xfrm>
            <a:off x="2904283" y="5469310"/>
            <a:ext cx="1235669" cy="2424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8" idx="3"/>
            <a:endCxn id="10" idx="1"/>
          </p:cNvCxnSpPr>
          <p:nvPr/>
        </p:nvCxnSpPr>
        <p:spPr>
          <a:xfrm>
            <a:off x="2904283" y="5469310"/>
            <a:ext cx="1235669" cy="8819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9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детей и подростков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ограничениями в психофизическом развитии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проведение комплексного диагностического обследования несовершеннолетних и разработка рекомендаций, направленных на определение специальных условий для получения ими образования и сопутствующего медицинского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обслуживания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2606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Цель ПМПК</a:t>
            </a:r>
          </a:p>
        </p:txBody>
      </p:sp>
    </p:spTree>
    <p:extLst>
      <p:ext uri="{BB962C8B-B14F-4D97-AF65-F5344CB8AC3E}">
        <p14:creationId xmlns:p14="http://schemas.microsoft.com/office/powerpoint/2010/main" val="25338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8312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деятельности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286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проведение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подготовка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обследования рекомендаций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оказание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девиантным (общественно опасным)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оказание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учреждениям медико-социальной экспертизы содействия в разработке индивидуальной программы реабилитации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ребенка-инвалида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осуществление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учета данных о детях с ограниченными возможностями здоровья и (или) девиантным (общественно опасным) поведением, проживающих на территории деятельности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участие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организации информационно-просветительской работы с населением в области предупреждения и коррекции недостатков в физическом и (или) психическом развитии и (или) отклонений в поведении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осуществление мониторинга учёта рекомендаций комиссии по созданию необходимых условий для обучения и воспитания детей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55" y="12200"/>
            <a:ext cx="8804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Психолого-медико-педагогическая комиссия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проводит комплексное обследование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720" y="795023"/>
            <a:ext cx="8143760" cy="6177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0 до 18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лет – в целях своевременного выявления особенностей в физическом и (или) психическом развитии и (или) отклонений в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поведении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886" y="1556792"/>
            <a:ext cx="8143760" cy="837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от 8 до 18 лет в целях решения вопроса об их нуждаемости  (не нуждаемости) в специальном педагогическом подходе и целесообразности обучения в специальном учебно-воспитательном учреждении открытого типа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92896"/>
            <a:ext cx="8136903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возрасте от 11 до 18 лет – подготовки рекомендаций по оказанию несовершеннолетнему, в отношении которого рассматривается вопрос о помещении в специальное учебно-воспитательное учреждение закрытого типа, психолого-медико-педагогической помощи и определению формы его дальнейшего обучения и воспитания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909875"/>
            <a:ext cx="49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II.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III.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IV.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/>
              <a:t>V.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2155" y="540544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05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 п.4.1 </a:t>
            </a:r>
            <a:r>
              <a:rPr lang="ru-RU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ст. 26, п.14 Федерального закона от 24 июня 1999г. №</a:t>
            </a:r>
            <a:r>
              <a:rPr lang="ru-RU" sz="105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120-ФЗ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Об основах системы профилактики безнадзорности и правонарушений несовершеннолетних"</a:t>
            </a:r>
            <a:endParaRPr lang="ru-RU" sz="105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50" i="1" dirty="0" smtClean="0">
                <a:latin typeface="Arial" pitchFamily="34" charset="0"/>
                <a:cs typeface="Arial" pitchFamily="34" charset="0"/>
              </a:rPr>
              <a:t>* ст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79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Федерального закона от 29 декабря 2012 г.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№ 273-ФЗ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«Об образовании в Российской Федерации» </a:t>
            </a:r>
            <a:endParaRPr lang="ru-RU" sz="105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05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23 сентября 2013 г. №1082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"Об утверждении Положения о психолого-медико-педагогической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комиссии«</a:t>
            </a:r>
          </a:p>
          <a:p>
            <a:pPr algn="just"/>
            <a:r>
              <a:rPr lang="ru-RU" sz="1050" i="1" dirty="0" smtClean="0">
                <a:latin typeface="Arial" pitchFamily="34" charset="0"/>
                <a:cs typeface="Arial" pitchFamily="34" charset="0"/>
              </a:rPr>
              <a:t>* приложение № 8 приказа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от 26 ноября 2020 г.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№ 1069 </a:t>
            </a:r>
            <a:r>
              <a:rPr lang="ru-RU" sz="1050" i="1" dirty="0">
                <a:latin typeface="Arial" pitchFamily="34" charset="0"/>
                <a:cs typeface="Arial" pitchFamily="34" charset="0"/>
              </a:rPr>
              <a:t>«О внесении изменений в приказ Департамента образования и науки Курганской области от 7 декабря 2017 г. № 1582 «Об утверждении состава и порядка работы Центральной психолого-медико-педагогической комиссии Курганской области»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7" y="4077072"/>
            <a:ext cx="813690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Выпускники 9-х, 11-х классов с ОВЗ или инвалидностью с целью определения специальных условий при прохождении ГИА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3522" y="4797152"/>
            <a:ext cx="8148958" cy="563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Лица старше 18 лет, не имеющие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270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039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показания к направлению ребенка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комплексное обследование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594" y="853036"/>
            <a:ext cx="3456384" cy="398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Дошкольники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0602" y="853036"/>
            <a:ext cx="4608512" cy="398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Школьники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586" y="1386360"/>
            <a:ext cx="3528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длительный период адаптации в детском коллективе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трудности в общении со сверстниками, явления изолированности, противопоставления себя детскому коллективу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замедленность формирования и реализации навыков самообслуживания, житейских знаний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утрированные проявления двигательной расторможенности и нарушений внимания, проблемы регуляции произвольной деятельности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подозрение на снижение слуха и зрения, наличие интеллектуального отставания, НОДА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повышенная эмоциональная возбудимость, агрессивность, плаксивость, обидчивость и т.п.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нарушения речи ребенка от лёгких до тяжелых проявлений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4234" y="1218717"/>
            <a:ext cx="51997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Академическая задолженность: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неудовлетворительные результаты промежуточной аттестации по одному или нескольким предметам, курсам, дисциплинам (модулям) образовательные программы или не прохождение промежуточной аттестации 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Промежуточная аттестация для обучающихся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имеющих академическую задолженность по учебному предмету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курсам,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дисциплине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модулю) возможна не более 2-х раз в сроки, определяемые образовательной организацией, в пределах одного года с момента образования академической задолженности</a:t>
            </a: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Обучающиеся, не ликвидировавшие академической задолженности в установленные сроки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 момента ее образования по усмотрению родителей (законных представителей):</a:t>
            </a:r>
          </a:p>
          <a:p>
            <a:pPr marL="627063" indent="-342900">
              <a:buAutoNum type="arabicParenR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стаются на повторное обучение</a:t>
            </a:r>
          </a:p>
          <a:p>
            <a:pPr marL="627063" indent="-342900">
              <a:buAutoNum type="arabicParenR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переводятся на обучение по АОП в соответствии с рекомендациями ПМПК</a:t>
            </a:r>
          </a:p>
          <a:p>
            <a:pPr marL="627063" indent="-342900">
              <a:buAutoNum type="arabicParenR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обучение по индивидуальному учебному плану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591945"/>
            <a:ext cx="543609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just"/>
            <a:r>
              <a:rPr lang="ru-RU" sz="1100" i="1" dirty="0">
                <a:latin typeface="Arial" pitchFamily="34" charset="0"/>
                <a:cs typeface="Arial" pitchFamily="34" charset="0"/>
              </a:rPr>
              <a:t>ст.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58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Федеральный закон «Об образовании в Российской Федерации»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 от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29.12.2012 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№ 273-ФЗ</a:t>
            </a:r>
          </a:p>
          <a:p>
            <a:pPr indent="265113" algn="just"/>
            <a:r>
              <a:rPr lang="ru-RU" sz="1100" i="1" dirty="0">
                <a:latin typeface="Arial" pitchFamily="34" charset="0"/>
                <a:cs typeface="Arial" pitchFamily="34" charset="0"/>
              </a:rPr>
              <a:t>Приказ Министерства просвещения РФ от 28 августа 2020 г. № 442 “Об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образования”</a:t>
            </a:r>
          </a:p>
        </p:txBody>
      </p:sp>
    </p:spTree>
    <p:extLst>
      <p:ext uri="{BB962C8B-B14F-4D97-AF65-F5344CB8AC3E}">
        <p14:creationId xmlns:p14="http://schemas.microsoft.com/office/powerpoint/2010/main" val="11641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2166</TotalTime>
  <Words>3514</Words>
  <Application>Microsoft Office PowerPoint</Application>
  <PresentationFormat>Экран (4:3)</PresentationFormat>
  <Paragraphs>375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Федеральный закон от 29 декабря 2012 г. № 273-ФЗ  «Об образовании в Российской Федерации»</vt:lpstr>
      <vt:lpstr>Категории обучающихся с ОВЗ</vt:lpstr>
      <vt:lpstr>Специальные условия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Заключение ПМПК</vt:lpstr>
      <vt:lpstr>Заключение ПМПК</vt:lpstr>
      <vt:lpstr>Виды ПАООП ДО</vt:lpstr>
      <vt:lpstr>Виды ПАООП НОО</vt:lpstr>
      <vt:lpstr>Варианты ПАООП НОО</vt:lpstr>
      <vt:lpstr>Виды ПАООП ООО</vt:lpstr>
      <vt:lpstr>Варианты ПАООП ООО</vt:lpstr>
      <vt:lpstr>АООП СОО</vt:lpstr>
      <vt:lpstr>Презентация PowerPoint</vt:lpstr>
      <vt:lpstr>АООП образования обучающихся с умственной отсталостью (интеллектуальными нарушениями)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user2</cp:lastModifiedBy>
  <cp:revision>145</cp:revision>
  <cp:lastPrinted>2022-10-18T03:08:23Z</cp:lastPrinted>
  <dcterms:created xsi:type="dcterms:W3CDTF">2019-02-26T03:38:12Z</dcterms:created>
  <dcterms:modified xsi:type="dcterms:W3CDTF">2022-10-21T09:01:02Z</dcterms:modified>
</cp:coreProperties>
</file>