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6" r:id="rId3"/>
    <p:sldId id="257" r:id="rId4"/>
    <p:sldId id="288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2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7" r:id="rId30"/>
    <p:sldId id="283" r:id="rId31"/>
    <p:sldId id="284" r:id="rId32"/>
    <p:sldId id="285" r:id="rId3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обучающихся с ОВЗ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5304</c:v>
                </c:pt>
                <c:pt idx="1">
                  <c:v>6653</c:v>
                </c:pt>
                <c:pt idx="2">
                  <c:v>6832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Обучающиеся с ЗПР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2020</c:v>
                </c:pt>
                <c:pt idx="1">
                  <c:v>2305</c:v>
                </c:pt>
                <c:pt idx="2">
                  <c:v>2412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9604736"/>
        <c:axId val="101872384"/>
      </c:barChart>
      <c:catAx>
        <c:axId val="7960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872384"/>
        <c:crosses val="autoZero"/>
        <c:auto val="1"/>
        <c:lblAlgn val="ctr"/>
        <c:lblOffset val="100"/>
        <c:noMultiLvlLbl val="0"/>
      </c:catAx>
      <c:valAx>
        <c:axId val="10187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9604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5DDDF-6CD7-49D3-ADD8-B7F850CA8FB3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5FCD209-9F6A-4FED-9813-B1046081D3A2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Стартовая диагностика </a:t>
          </a:r>
          <a:endParaRPr lang="ru-RU" sz="1800" b="1" dirty="0"/>
        </a:p>
      </dgm:t>
    </dgm:pt>
    <dgm:pt modelId="{7B032166-B8E2-4473-ADF3-34AFFE7AC886}" type="parTrans" cxnId="{9EE6F9F1-4A24-425E-95BF-1ED30F1AC71A}">
      <dgm:prSet/>
      <dgm:spPr/>
      <dgm:t>
        <a:bodyPr/>
        <a:lstStyle/>
        <a:p>
          <a:endParaRPr lang="ru-RU"/>
        </a:p>
      </dgm:t>
    </dgm:pt>
    <dgm:pt modelId="{6886B6EF-36D8-4A0E-9BAC-BC3847B81E71}" type="sibTrans" cxnId="{9EE6F9F1-4A24-425E-95BF-1ED30F1AC71A}">
      <dgm:prSet/>
      <dgm:spPr/>
      <dgm:t>
        <a:bodyPr/>
        <a:lstStyle/>
        <a:p>
          <a:endParaRPr lang="ru-RU"/>
        </a:p>
      </dgm:t>
    </dgm:pt>
    <dgm:pt modelId="{D5986BA5-DEE4-4997-B131-76EF467DA94C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позволяет выявить уровень развития познавательной, эмоциональной, регуляторной, личностной, коммуникативной и речевой сфер, на начало обучения по АООП ООО обучающихся с ЗПР</a:t>
          </a:r>
        </a:p>
      </dgm:t>
    </dgm:pt>
    <dgm:pt modelId="{1AEBD3CF-B0EB-4D4D-9C7F-E2C34ACEAE23}" type="parTrans" cxnId="{58B0E0E5-765A-463E-B40C-91D29B39507E}">
      <dgm:prSet/>
      <dgm:spPr/>
      <dgm:t>
        <a:bodyPr/>
        <a:lstStyle/>
        <a:p>
          <a:endParaRPr lang="ru-RU"/>
        </a:p>
      </dgm:t>
    </dgm:pt>
    <dgm:pt modelId="{04C22943-54EC-4746-995B-EDED4B167A6A}" type="sibTrans" cxnId="{58B0E0E5-765A-463E-B40C-91D29B39507E}">
      <dgm:prSet/>
      <dgm:spPr/>
      <dgm:t>
        <a:bodyPr/>
        <a:lstStyle/>
        <a:p>
          <a:endParaRPr lang="ru-RU"/>
        </a:p>
      </dgm:t>
    </dgm:pt>
    <dgm:pt modelId="{CA48F4D0-30F3-42E3-B48F-864D76B265DE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Текущая диагностика </a:t>
          </a:r>
          <a:endParaRPr lang="ru-RU" sz="1800" b="1" dirty="0"/>
        </a:p>
      </dgm:t>
    </dgm:pt>
    <dgm:pt modelId="{C409896E-DFAC-4938-8DD2-F9AFFC07D867}" type="parTrans" cxnId="{08978049-E306-4C09-9CAA-58B5D719B8A9}">
      <dgm:prSet/>
      <dgm:spPr/>
      <dgm:t>
        <a:bodyPr/>
        <a:lstStyle/>
        <a:p>
          <a:endParaRPr lang="ru-RU"/>
        </a:p>
      </dgm:t>
    </dgm:pt>
    <dgm:pt modelId="{3E63F34C-789B-4952-995D-BF856E271E62}" type="sibTrans" cxnId="{08978049-E306-4C09-9CAA-58B5D719B8A9}">
      <dgm:prSet/>
      <dgm:spPr/>
      <dgm:t>
        <a:bodyPr/>
        <a:lstStyle/>
        <a:p>
          <a:endParaRPr lang="ru-RU"/>
        </a:p>
      </dgm:t>
    </dgm:pt>
    <dgm:pt modelId="{017F6250-92DD-4392-BA57-F82F5E5CA24B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используется для осуществления мониторинга в течение всего времени обучения обучающегося с ЗПР на уровне основного общего образования</a:t>
          </a:r>
          <a:endParaRPr lang="ru-RU" dirty="0"/>
        </a:p>
      </dgm:t>
    </dgm:pt>
    <dgm:pt modelId="{3A9A2660-42C9-4737-9EB2-E62DFD478E8C}" type="parTrans" cxnId="{0912747D-F164-42ED-8DE0-8E8D4C615417}">
      <dgm:prSet/>
      <dgm:spPr/>
      <dgm:t>
        <a:bodyPr/>
        <a:lstStyle/>
        <a:p>
          <a:endParaRPr lang="ru-RU"/>
        </a:p>
      </dgm:t>
    </dgm:pt>
    <dgm:pt modelId="{10C548A3-FE5D-4465-9F67-20550D01BB3C}" type="sibTrans" cxnId="{0912747D-F164-42ED-8DE0-8E8D4C615417}">
      <dgm:prSet/>
      <dgm:spPr/>
      <dgm:t>
        <a:bodyPr/>
        <a:lstStyle/>
        <a:p>
          <a:endParaRPr lang="ru-RU"/>
        </a:p>
      </dgm:t>
    </dgm:pt>
    <dgm:pt modelId="{064F61F5-3AA3-4DD2-A885-25EB417B6826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при поведении можно использовать методы экспресс-диагностики, которые позволяют судить об успешности  или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неуспешности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обучающихся с ЗПР в освоении коррекционных курсов</a:t>
          </a:r>
          <a:endParaRPr lang="ru-RU" dirty="0"/>
        </a:p>
      </dgm:t>
    </dgm:pt>
    <dgm:pt modelId="{1A24FE8C-D83B-4C58-94AC-B642A7F349FF}" type="parTrans" cxnId="{9FCDCC8D-DF67-419B-99E4-B0ECE0DDFF3F}">
      <dgm:prSet/>
      <dgm:spPr/>
      <dgm:t>
        <a:bodyPr/>
        <a:lstStyle/>
        <a:p>
          <a:endParaRPr lang="ru-RU"/>
        </a:p>
      </dgm:t>
    </dgm:pt>
    <dgm:pt modelId="{79A3045E-EC9F-4E65-ACEA-90516F2C4B6B}" type="sibTrans" cxnId="{9FCDCC8D-DF67-419B-99E4-B0ECE0DDFF3F}">
      <dgm:prSet/>
      <dgm:spPr/>
      <dgm:t>
        <a:bodyPr/>
        <a:lstStyle/>
        <a:p>
          <a:endParaRPr lang="ru-RU"/>
        </a:p>
      </dgm:t>
    </dgm:pt>
    <dgm:pt modelId="{622E79A8-5DD7-4679-B9F6-6E0D70407D4E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Итоговая диагностика</a:t>
          </a:r>
          <a:endParaRPr lang="ru-RU" sz="1800" b="1" dirty="0"/>
        </a:p>
      </dgm:t>
    </dgm:pt>
    <dgm:pt modelId="{777EAEC6-579C-4B2D-85EE-4914DCCC7B3D}" type="parTrans" cxnId="{7E5B22CF-0B4F-4449-9FD0-468DA4E1313D}">
      <dgm:prSet/>
      <dgm:spPr/>
      <dgm:t>
        <a:bodyPr/>
        <a:lstStyle/>
        <a:p>
          <a:endParaRPr lang="ru-RU"/>
        </a:p>
      </dgm:t>
    </dgm:pt>
    <dgm:pt modelId="{ECF23BEE-8DF4-42EA-98B8-8C103B616C7B}" type="sibTrans" cxnId="{7E5B22CF-0B4F-4449-9FD0-468DA4E1313D}">
      <dgm:prSet/>
      <dgm:spPr/>
      <dgm:t>
        <a:bodyPr/>
        <a:lstStyle/>
        <a:p>
          <a:endParaRPr lang="ru-RU"/>
        </a:p>
      </dgm:t>
    </dgm:pt>
    <dgm:pt modelId="{8B650350-4FBC-4646-94CF-9A9A463CFAB0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приводится на заключительном этапе (окончание учебного года, окончание обучения на уровне основного общего образования), и ее целью является оценка достижений обучающегося с ЗПР в соответствии с планируемыми результатами освоения обучающимися программы коррекционной работы</a:t>
          </a:r>
          <a:endParaRPr lang="ru-RU" dirty="0"/>
        </a:p>
      </dgm:t>
    </dgm:pt>
    <dgm:pt modelId="{4D1D6E67-243B-40B5-993E-D8FC351BDA31}" type="parTrans" cxnId="{CFD2A7CF-C67D-4884-A9D2-333F38459195}">
      <dgm:prSet/>
      <dgm:spPr/>
      <dgm:t>
        <a:bodyPr/>
        <a:lstStyle/>
        <a:p>
          <a:endParaRPr lang="ru-RU"/>
        </a:p>
      </dgm:t>
    </dgm:pt>
    <dgm:pt modelId="{69AD630F-F77A-4FE1-8258-E0504224D398}" type="sibTrans" cxnId="{CFD2A7CF-C67D-4884-A9D2-333F38459195}">
      <dgm:prSet/>
      <dgm:spPr/>
      <dgm:t>
        <a:bodyPr/>
        <a:lstStyle/>
        <a:p>
          <a:endParaRPr lang="ru-RU"/>
        </a:p>
      </dgm:t>
    </dgm:pt>
    <dgm:pt modelId="{D8EF449F-F917-4764-8268-C6D9B65193EA}" type="pres">
      <dgm:prSet presAssocID="{7A65DDDF-6CD7-49D3-ADD8-B7F850CA8F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3AE685-6239-41C5-B4D7-69FD1A8A59CE}" type="pres">
      <dgm:prSet presAssocID="{35FCD209-9F6A-4FED-9813-B1046081D3A2}" presName="composite" presStyleCnt="0"/>
      <dgm:spPr/>
    </dgm:pt>
    <dgm:pt modelId="{0963A5F3-151D-44C8-98EC-A57B33C83D09}" type="pres">
      <dgm:prSet presAssocID="{35FCD209-9F6A-4FED-9813-B1046081D3A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3E684-7C83-41EF-BA51-07A14D19E8B2}" type="pres">
      <dgm:prSet presAssocID="{35FCD209-9F6A-4FED-9813-B1046081D3A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A9939-8AEE-40D2-96C7-F6082EA0CAF2}" type="pres">
      <dgm:prSet presAssocID="{6886B6EF-36D8-4A0E-9BAC-BC3847B81E71}" presName="space" presStyleCnt="0"/>
      <dgm:spPr/>
    </dgm:pt>
    <dgm:pt modelId="{FBC70282-443C-4D1A-989C-C2D8DFDB3AA4}" type="pres">
      <dgm:prSet presAssocID="{CA48F4D0-30F3-42E3-B48F-864D76B265DE}" presName="composite" presStyleCnt="0"/>
      <dgm:spPr/>
    </dgm:pt>
    <dgm:pt modelId="{BB5BB28A-7C78-4E33-AAA6-E966E5A4ACC5}" type="pres">
      <dgm:prSet presAssocID="{CA48F4D0-30F3-42E3-B48F-864D76B265D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29CC2-5B2A-46D1-8014-4D7982AC8DF4}" type="pres">
      <dgm:prSet presAssocID="{CA48F4D0-30F3-42E3-B48F-864D76B265D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DDE8A-24BC-43DE-929F-79205AF1C0C4}" type="pres">
      <dgm:prSet presAssocID="{3E63F34C-789B-4952-995D-BF856E271E62}" presName="space" presStyleCnt="0"/>
      <dgm:spPr/>
    </dgm:pt>
    <dgm:pt modelId="{F8C21881-A04A-42DF-9745-CAED6AC343FF}" type="pres">
      <dgm:prSet presAssocID="{622E79A8-5DD7-4679-B9F6-6E0D70407D4E}" presName="composite" presStyleCnt="0"/>
      <dgm:spPr/>
    </dgm:pt>
    <dgm:pt modelId="{08D7F25D-592E-409C-93E1-4D274E798BE5}" type="pres">
      <dgm:prSet presAssocID="{622E79A8-5DD7-4679-B9F6-6E0D70407D4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4BF93-A257-4F64-9DB8-18BFDA15063A}" type="pres">
      <dgm:prSet presAssocID="{622E79A8-5DD7-4679-B9F6-6E0D70407D4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4A0E3C-60F5-4C50-AEBD-C9AD642498D2}" type="presOf" srcId="{D5986BA5-DEE4-4997-B131-76EF467DA94C}" destId="{0713E684-7C83-41EF-BA51-07A14D19E8B2}" srcOrd="0" destOrd="0" presId="urn:microsoft.com/office/officeart/2005/8/layout/hList1"/>
    <dgm:cxn modelId="{46D689A5-48F2-445E-8863-F0C9AF23E89E}" type="presOf" srcId="{CA48F4D0-30F3-42E3-B48F-864D76B265DE}" destId="{BB5BB28A-7C78-4E33-AAA6-E966E5A4ACC5}" srcOrd="0" destOrd="0" presId="urn:microsoft.com/office/officeart/2005/8/layout/hList1"/>
    <dgm:cxn modelId="{7E5B22CF-0B4F-4449-9FD0-468DA4E1313D}" srcId="{7A65DDDF-6CD7-49D3-ADD8-B7F850CA8FB3}" destId="{622E79A8-5DD7-4679-B9F6-6E0D70407D4E}" srcOrd="2" destOrd="0" parTransId="{777EAEC6-579C-4B2D-85EE-4914DCCC7B3D}" sibTransId="{ECF23BEE-8DF4-42EA-98B8-8C103B616C7B}"/>
    <dgm:cxn modelId="{CFD2A7CF-C67D-4884-A9D2-333F38459195}" srcId="{622E79A8-5DD7-4679-B9F6-6E0D70407D4E}" destId="{8B650350-4FBC-4646-94CF-9A9A463CFAB0}" srcOrd="0" destOrd="0" parTransId="{4D1D6E67-243B-40B5-993E-D8FC351BDA31}" sibTransId="{69AD630F-F77A-4FE1-8258-E0504224D398}"/>
    <dgm:cxn modelId="{42417A83-402B-4B10-A5D8-A939BEDD6B98}" type="presOf" srcId="{8B650350-4FBC-4646-94CF-9A9A463CFAB0}" destId="{CCA4BF93-A257-4F64-9DB8-18BFDA15063A}" srcOrd="0" destOrd="0" presId="urn:microsoft.com/office/officeart/2005/8/layout/hList1"/>
    <dgm:cxn modelId="{9FCDCC8D-DF67-419B-99E4-B0ECE0DDFF3F}" srcId="{CA48F4D0-30F3-42E3-B48F-864D76B265DE}" destId="{064F61F5-3AA3-4DD2-A885-25EB417B6826}" srcOrd="1" destOrd="0" parTransId="{1A24FE8C-D83B-4C58-94AC-B642A7F349FF}" sibTransId="{79A3045E-EC9F-4E65-ACEA-90516F2C4B6B}"/>
    <dgm:cxn modelId="{867218E4-8AAC-4915-BBDB-66DEC26688E1}" type="presOf" srcId="{064F61F5-3AA3-4DD2-A885-25EB417B6826}" destId="{C5229CC2-5B2A-46D1-8014-4D7982AC8DF4}" srcOrd="0" destOrd="1" presId="urn:microsoft.com/office/officeart/2005/8/layout/hList1"/>
    <dgm:cxn modelId="{0912747D-F164-42ED-8DE0-8E8D4C615417}" srcId="{CA48F4D0-30F3-42E3-B48F-864D76B265DE}" destId="{017F6250-92DD-4392-BA57-F82F5E5CA24B}" srcOrd="0" destOrd="0" parTransId="{3A9A2660-42C9-4737-9EB2-E62DFD478E8C}" sibTransId="{10C548A3-FE5D-4465-9F67-20550D01BB3C}"/>
    <dgm:cxn modelId="{C99C2FC1-FC64-4163-A4DB-80552BFA1A18}" type="presOf" srcId="{622E79A8-5DD7-4679-B9F6-6E0D70407D4E}" destId="{08D7F25D-592E-409C-93E1-4D274E798BE5}" srcOrd="0" destOrd="0" presId="urn:microsoft.com/office/officeart/2005/8/layout/hList1"/>
    <dgm:cxn modelId="{08978049-E306-4C09-9CAA-58B5D719B8A9}" srcId="{7A65DDDF-6CD7-49D3-ADD8-B7F850CA8FB3}" destId="{CA48F4D0-30F3-42E3-B48F-864D76B265DE}" srcOrd="1" destOrd="0" parTransId="{C409896E-DFAC-4938-8DD2-F9AFFC07D867}" sibTransId="{3E63F34C-789B-4952-995D-BF856E271E62}"/>
    <dgm:cxn modelId="{9EE6F9F1-4A24-425E-95BF-1ED30F1AC71A}" srcId="{7A65DDDF-6CD7-49D3-ADD8-B7F850CA8FB3}" destId="{35FCD209-9F6A-4FED-9813-B1046081D3A2}" srcOrd="0" destOrd="0" parTransId="{7B032166-B8E2-4473-ADF3-34AFFE7AC886}" sibTransId="{6886B6EF-36D8-4A0E-9BAC-BC3847B81E71}"/>
    <dgm:cxn modelId="{F8EA8596-C2D6-4585-8667-489FA75DBF7C}" type="presOf" srcId="{7A65DDDF-6CD7-49D3-ADD8-B7F850CA8FB3}" destId="{D8EF449F-F917-4764-8268-C6D9B65193EA}" srcOrd="0" destOrd="0" presId="urn:microsoft.com/office/officeart/2005/8/layout/hList1"/>
    <dgm:cxn modelId="{6B36D5A5-BCCD-41F6-A897-C441D29F80DC}" type="presOf" srcId="{35FCD209-9F6A-4FED-9813-B1046081D3A2}" destId="{0963A5F3-151D-44C8-98EC-A57B33C83D09}" srcOrd="0" destOrd="0" presId="urn:microsoft.com/office/officeart/2005/8/layout/hList1"/>
    <dgm:cxn modelId="{2A28FC70-7E0D-4EDD-B1C0-CB5D0052C2F5}" type="presOf" srcId="{017F6250-92DD-4392-BA57-F82F5E5CA24B}" destId="{C5229CC2-5B2A-46D1-8014-4D7982AC8DF4}" srcOrd="0" destOrd="0" presId="urn:microsoft.com/office/officeart/2005/8/layout/hList1"/>
    <dgm:cxn modelId="{58B0E0E5-765A-463E-B40C-91D29B39507E}" srcId="{35FCD209-9F6A-4FED-9813-B1046081D3A2}" destId="{D5986BA5-DEE4-4997-B131-76EF467DA94C}" srcOrd="0" destOrd="0" parTransId="{1AEBD3CF-B0EB-4D4D-9C7F-E2C34ACEAE23}" sibTransId="{04C22943-54EC-4746-995B-EDED4B167A6A}"/>
    <dgm:cxn modelId="{89DD9843-4F99-4D03-ABC9-D9A3943C51BE}" type="presParOf" srcId="{D8EF449F-F917-4764-8268-C6D9B65193EA}" destId="{183AE685-6239-41C5-B4D7-69FD1A8A59CE}" srcOrd="0" destOrd="0" presId="urn:microsoft.com/office/officeart/2005/8/layout/hList1"/>
    <dgm:cxn modelId="{61CB7871-A8CF-4D98-A1DF-6CBF875BA376}" type="presParOf" srcId="{183AE685-6239-41C5-B4D7-69FD1A8A59CE}" destId="{0963A5F3-151D-44C8-98EC-A57B33C83D09}" srcOrd="0" destOrd="0" presId="urn:microsoft.com/office/officeart/2005/8/layout/hList1"/>
    <dgm:cxn modelId="{BD0E7BC7-B2E0-4276-876A-DAB65AF7CA6C}" type="presParOf" srcId="{183AE685-6239-41C5-B4D7-69FD1A8A59CE}" destId="{0713E684-7C83-41EF-BA51-07A14D19E8B2}" srcOrd="1" destOrd="0" presId="urn:microsoft.com/office/officeart/2005/8/layout/hList1"/>
    <dgm:cxn modelId="{8AF6F132-F243-49AD-8376-5EF7DAD803A5}" type="presParOf" srcId="{D8EF449F-F917-4764-8268-C6D9B65193EA}" destId="{073A9939-8AEE-40D2-96C7-F6082EA0CAF2}" srcOrd="1" destOrd="0" presId="urn:microsoft.com/office/officeart/2005/8/layout/hList1"/>
    <dgm:cxn modelId="{27B748E0-2716-4435-9E43-B20031E39FFA}" type="presParOf" srcId="{D8EF449F-F917-4764-8268-C6D9B65193EA}" destId="{FBC70282-443C-4D1A-989C-C2D8DFDB3AA4}" srcOrd="2" destOrd="0" presId="urn:microsoft.com/office/officeart/2005/8/layout/hList1"/>
    <dgm:cxn modelId="{1B2184AD-4AD7-45F4-B6A7-8BCC5599CCE6}" type="presParOf" srcId="{FBC70282-443C-4D1A-989C-C2D8DFDB3AA4}" destId="{BB5BB28A-7C78-4E33-AAA6-E966E5A4ACC5}" srcOrd="0" destOrd="0" presId="urn:microsoft.com/office/officeart/2005/8/layout/hList1"/>
    <dgm:cxn modelId="{4F127CCC-1E8A-48C2-AC8D-3DCB90116E3A}" type="presParOf" srcId="{FBC70282-443C-4D1A-989C-C2D8DFDB3AA4}" destId="{C5229CC2-5B2A-46D1-8014-4D7982AC8DF4}" srcOrd="1" destOrd="0" presId="urn:microsoft.com/office/officeart/2005/8/layout/hList1"/>
    <dgm:cxn modelId="{3D00E6F7-2A0F-4B4E-9641-7F0CF0DDF721}" type="presParOf" srcId="{D8EF449F-F917-4764-8268-C6D9B65193EA}" destId="{52CDDE8A-24BC-43DE-929F-79205AF1C0C4}" srcOrd="3" destOrd="0" presId="urn:microsoft.com/office/officeart/2005/8/layout/hList1"/>
    <dgm:cxn modelId="{2CB067B2-8AAB-46D7-AD98-7FAC9B49822E}" type="presParOf" srcId="{D8EF449F-F917-4764-8268-C6D9B65193EA}" destId="{F8C21881-A04A-42DF-9745-CAED6AC343FF}" srcOrd="4" destOrd="0" presId="urn:microsoft.com/office/officeart/2005/8/layout/hList1"/>
    <dgm:cxn modelId="{8BD379C4-5AF1-4743-955A-011C89BBA506}" type="presParOf" srcId="{F8C21881-A04A-42DF-9745-CAED6AC343FF}" destId="{08D7F25D-592E-409C-93E1-4D274E798BE5}" srcOrd="0" destOrd="0" presId="urn:microsoft.com/office/officeart/2005/8/layout/hList1"/>
    <dgm:cxn modelId="{CEF49115-E4D5-4FAD-8D6C-26AA66C18F01}" type="presParOf" srcId="{F8C21881-A04A-42DF-9745-CAED6AC343FF}" destId="{CCA4BF93-A257-4F64-9DB8-18BFDA1506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97989-E45B-4BB7-8514-8B656EB11AB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024CDD9-9DF0-4AE8-B9D6-67F04DD0E064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Обязательная часть 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4CC8D-DC82-45F2-BD37-6596137E190F}" type="parTrans" cxnId="{7A797657-D709-42AD-888E-75EB2D01CB2E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BC0334-FEAC-44BB-8097-CBC41C5709B4}" type="sibTrans" cxnId="{7A797657-D709-42AD-888E-75EB2D01CB2E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C729E3-E0E2-40B5-80CE-1EEDAB5ADE14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состав учебных предметов обязательных предметных областей образовательных организаций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FEE05-5F16-4FAB-B4C5-BA0D06B2D857}" type="parTrans" cxnId="{71F4BCE5-568F-4CF5-B25D-41A7C1DE34B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6D22CB-B348-40AE-A14D-23E395AB66E2}" type="sibTrans" cxnId="{71F4BCE5-568F-4CF5-B25D-41A7C1DE34B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43057B-FE18-4710-B46A-674C68C6D2D1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учебное время, отводимое на их изучение по классам (годам) обучения, как в рамках одной предметной области в целом, так и на определенном этапе обучения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A3C6FF-C8A5-4315-8CE9-C0D359085290}" type="parTrans" cxnId="{AE06782A-A65E-4735-9831-B12F21850F0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C4C1C0-7E7B-4ED8-BDCA-DF8BFA61EDAE}" type="sibTrans" cxnId="{AE06782A-A65E-4735-9831-B12F21850F0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8AE094-9F0F-4F21-BB52-B966BBEFF63D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Часть, формируемая участниками образовательных отношений (школьный компонент)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9F72F8-3975-4B8E-93AA-24181D6FE006}" type="parTrans" cxnId="{32711964-0753-4ACF-8179-CDA796E63D70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4F4A70-3619-45C9-8B48-8913805AF044}" type="sibTrans" cxnId="{32711964-0753-4ACF-8179-CDA796E63D70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BF8F3A-C12A-4A14-A40C-F75C97F1BB21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изучение содержания образования, обеспечивающего реализацию интересов и индивидуальных потребностей обучающихся с ОВЗ, их родителей (законных представителей), педагогического коллектива образовательной организации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0FE95-E00B-48D9-9243-19EF32C031D6}" type="parTrans" cxnId="{F9214BED-1CC4-470F-9D26-106803C46E7F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A4DD20-ECDF-4C2F-B493-D5C411DC6673}" type="sibTrans" cxnId="{F9214BED-1CC4-470F-9D26-106803C46E7F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0F628-6242-429B-A529-D20B72C583FE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время, отводимое на данную часть используется на:                                                          1) увеличение учебных часов, предусмотренных на изучение отдельных учебных предметов обязательной части                                                                                               2) введение специально разработанных курсов, дополнительных коррекционно-развивающих занятий                                                                                                             3) другие виды учебной, воспитательной, спортивной и иной деятельности обучающихся с ЗПР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CFED14-744B-4F4C-824F-3EB1584B1B27}" type="parTrans" cxnId="{979B5995-1F6F-4AB3-ABB0-BF6796BF2755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98B9C-1576-4793-B233-64324CD69550}" type="sibTrans" cxnId="{979B5995-1F6F-4AB3-ABB0-BF6796BF2755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4C2225-4889-4F4D-B2C1-EBE930ABD4B2}" type="pres">
      <dgm:prSet presAssocID="{0C197989-E45B-4BB7-8514-8B656EB11A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F044C1-427C-45E1-A37C-AF5C229080D8}" type="pres">
      <dgm:prSet presAssocID="{4024CDD9-9DF0-4AE8-B9D6-67F04DD0E0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38A26-33EB-4854-8EB0-3425118F9E3B}" type="pres">
      <dgm:prSet presAssocID="{4024CDD9-9DF0-4AE8-B9D6-67F04DD0E06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5FE3F-4FE5-41A8-86AA-50590CDC1F7B}" type="pres">
      <dgm:prSet presAssocID="{D78AE094-9F0F-4F21-BB52-B966BBEFF63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EAA8F-81B9-4636-B1E9-A8EBCC14B068}" type="pres">
      <dgm:prSet presAssocID="{D78AE094-9F0F-4F21-BB52-B966BBEFF63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711964-0753-4ACF-8179-CDA796E63D70}" srcId="{0C197989-E45B-4BB7-8514-8B656EB11AB1}" destId="{D78AE094-9F0F-4F21-BB52-B966BBEFF63D}" srcOrd="1" destOrd="0" parTransId="{F59F72F8-3975-4B8E-93AA-24181D6FE006}" sibTransId="{FF4F4A70-3619-45C9-8B48-8913805AF044}"/>
    <dgm:cxn modelId="{A5253548-04D1-410A-9B0D-6B21C1DCBC28}" type="presOf" srcId="{EAC729E3-E0E2-40B5-80CE-1EEDAB5ADE14}" destId="{97138A26-33EB-4854-8EB0-3425118F9E3B}" srcOrd="0" destOrd="0" presId="urn:microsoft.com/office/officeart/2005/8/layout/vList2"/>
    <dgm:cxn modelId="{D8E5F2BA-C499-45FF-B72D-A2E213DD934E}" type="presOf" srcId="{4024CDD9-9DF0-4AE8-B9D6-67F04DD0E064}" destId="{19F044C1-427C-45E1-A37C-AF5C229080D8}" srcOrd="0" destOrd="0" presId="urn:microsoft.com/office/officeart/2005/8/layout/vList2"/>
    <dgm:cxn modelId="{7A797657-D709-42AD-888E-75EB2D01CB2E}" srcId="{0C197989-E45B-4BB7-8514-8B656EB11AB1}" destId="{4024CDD9-9DF0-4AE8-B9D6-67F04DD0E064}" srcOrd="0" destOrd="0" parTransId="{C054CC8D-DC82-45F2-BD37-6596137E190F}" sibTransId="{03BC0334-FEAC-44BB-8097-CBC41C5709B4}"/>
    <dgm:cxn modelId="{565C9B99-F9A5-4277-9202-C57D28701D75}" type="presOf" srcId="{D043057B-FE18-4710-B46A-674C68C6D2D1}" destId="{97138A26-33EB-4854-8EB0-3425118F9E3B}" srcOrd="0" destOrd="1" presId="urn:microsoft.com/office/officeart/2005/8/layout/vList2"/>
    <dgm:cxn modelId="{F9214BED-1CC4-470F-9D26-106803C46E7F}" srcId="{D78AE094-9F0F-4F21-BB52-B966BBEFF63D}" destId="{0EBF8F3A-C12A-4A14-A40C-F75C97F1BB21}" srcOrd="0" destOrd="0" parTransId="{8930FE95-E00B-48D9-9243-19EF32C031D6}" sibTransId="{4AA4DD20-ECDF-4C2F-B493-D5C411DC6673}"/>
    <dgm:cxn modelId="{979B5995-1F6F-4AB3-ABB0-BF6796BF2755}" srcId="{D78AE094-9F0F-4F21-BB52-B966BBEFF63D}" destId="{5070F628-6242-429B-A529-D20B72C583FE}" srcOrd="1" destOrd="0" parTransId="{6ACFED14-744B-4F4C-824F-3EB1584B1B27}" sibTransId="{29E98B9C-1576-4793-B233-64324CD69550}"/>
    <dgm:cxn modelId="{653100A5-C717-4BD5-8825-8F3BFD31B321}" type="presOf" srcId="{0C197989-E45B-4BB7-8514-8B656EB11AB1}" destId="{064C2225-4889-4F4D-B2C1-EBE930ABD4B2}" srcOrd="0" destOrd="0" presId="urn:microsoft.com/office/officeart/2005/8/layout/vList2"/>
    <dgm:cxn modelId="{51C80339-8796-480C-AA03-0199B5B32EDC}" type="presOf" srcId="{D78AE094-9F0F-4F21-BB52-B966BBEFF63D}" destId="{4E55FE3F-4FE5-41A8-86AA-50590CDC1F7B}" srcOrd="0" destOrd="0" presId="urn:microsoft.com/office/officeart/2005/8/layout/vList2"/>
    <dgm:cxn modelId="{71F4BCE5-568F-4CF5-B25D-41A7C1DE34B6}" srcId="{4024CDD9-9DF0-4AE8-B9D6-67F04DD0E064}" destId="{EAC729E3-E0E2-40B5-80CE-1EEDAB5ADE14}" srcOrd="0" destOrd="0" parTransId="{C87FEE05-5F16-4FAB-B4C5-BA0D06B2D857}" sibTransId="{C76D22CB-B348-40AE-A14D-23E395AB66E2}"/>
    <dgm:cxn modelId="{71277F5B-1799-4DBD-96A9-C308D352C5A9}" type="presOf" srcId="{0EBF8F3A-C12A-4A14-A40C-F75C97F1BB21}" destId="{C0AEAA8F-81B9-4636-B1E9-A8EBCC14B068}" srcOrd="0" destOrd="0" presId="urn:microsoft.com/office/officeart/2005/8/layout/vList2"/>
    <dgm:cxn modelId="{E4BD10F4-ACDB-4D95-9A1E-AAE848884E5F}" type="presOf" srcId="{5070F628-6242-429B-A529-D20B72C583FE}" destId="{C0AEAA8F-81B9-4636-B1E9-A8EBCC14B068}" srcOrd="0" destOrd="1" presId="urn:microsoft.com/office/officeart/2005/8/layout/vList2"/>
    <dgm:cxn modelId="{AE06782A-A65E-4735-9831-B12F21850F06}" srcId="{4024CDD9-9DF0-4AE8-B9D6-67F04DD0E064}" destId="{D043057B-FE18-4710-B46A-674C68C6D2D1}" srcOrd="1" destOrd="0" parTransId="{C9A3C6FF-C8A5-4315-8CE9-C0D359085290}" sibTransId="{CBC4C1C0-7E7B-4ED8-BDCA-DF8BFA61EDAE}"/>
    <dgm:cxn modelId="{0B07C646-8CD3-4EF5-8CC6-13E1E7A29954}" type="presParOf" srcId="{064C2225-4889-4F4D-B2C1-EBE930ABD4B2}" destId="{19F044C1-427C-45E1-A37C-AF5C229080D8}" srcOrd="0" destOrd="0" presId="urn:microsoft.com/office/officeart/2005/8/layout/vList2"/>
    <dgm:cxn modelId="{68CF6B5E-81CE-41E1-868E-9E276D0F3858}" type="presParOf" srcId="{064C2225-4889-4F4D-B2C1-EBE930ABD4B2}" destId="{97138A26-33EB-4854-8EB0-3425118F9E3B}" srcOrd="1" destOrd="0" presId="urn:microsoft.com/office/officeart/2005/8/layout/vList2"/>
    <dgm:cxn modelId="{89B5E125-001C-4F55-A9AB-10680857C7C7}" type="presParOf" srcId="{064C2225-4889-4F4D-B2C1-EBE930ABD4B2}" destId="{4E55FE3F-4FE5-41A8-86AA-50590CDC1F7B}" srcOrd="2" destOrd="0" presId="urn:microsoft.com/office/officeart/2005/8/layout/vList2"/>
    <dgm:cxn modelId="{FF254272-90BE-4085-B1B5-EF927E25F5C0}" type="presParOf" srcId="{064C2225-4889-4F4D-B2C1-EBE930ABD4B2}" destId="{C0AEAA8F-81B9-4636-B1E9-A8EBCC14B0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255E60-8FA7-48DD-AB36-D090372C0C45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03F1CBE-DD8D-4F86-AB9B-EDD63CB0DA5C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 вариант  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AEFBB-23C6-46BA-89AB-27C1C6C8DD35}" type="parTrans" cxnId="{CA0DD321-79A1-4C57-B988-2C911ACCBCF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3DACA5-5349-4F3C-B147-4E88B0183A12}" type="sibTrans" cxnId="{CA0DD321-79A1-4C57-B988-2C911ACCBCF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EC41E3-36B0-442D-9483-64F499D42A0D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для общеобразовательных организаций, в которых обучение ведется на русском языке (сопоставим с вариантом 1 примерного недельного учебного плана ПООП)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A2921E-322F-4144-A632-007B0C4E82E5}" type="parTrans" cxnId="{DA9DD8D1-93CD-4C73-BE98-FDCE79991A4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4F344C-7D13-49C0-916E-4ADA5AAF7E83}" type="sibTrans" cxnId="{DA9DD8D1-93CD-4C73-BE98-FDCE79991A4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511874-D595-4473-A052-4A4AA84D383B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2 вариант 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25F402-7637-4285-8450-A682524F4D78}" type="parTrans" cxnId="{DA54FAFD-DC88-4A80-90E3-9B91260FBCE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E36103-051B-489D-97B6-D52BBDCB3140}" type="sibTrans" cxnId="{DA54FAFD-DC88-4A80-90E3-9B91260FBCE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87A79E-4278-4FD5-9F2E-2F141F9DF813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для общеобразовательных организаций (в республиках Российской Федерации), в которых обучение ведется на русском языке, но наряду с ним изучается один из государственных языков республик Российской Федерации и (или) один из языков народов Российской Федерации (сопоставим с вариантом 2 примерного недельного учебного плана ПООП)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8746FD-8127-40AA-BB42-C8DEB3B795A3}" type="parTrans" cxnId="{0554C23E-08E9-4CC3-9676-C2632516859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15AA3B-520C-4F85-BE32-E9293ADB5170}" type="sibTrans" cxnId="{0554C23E-08E9-4CC3-9676-C2632516859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59D3E-8A0C-4353-ABF9-CC8BC197AFAD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3 вариант 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073BE-2571-4960-8055-9FCE786839C9}" type="parTrans" cxnId="{AAF8AB82-264F-43BB-BC9D-61F800B9E0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BB8EA6-6559-49A7-AE32-2A5C20A5EE45}" type="sibTrans" cxnId="{AAF8AB82-264F-43BB-BC9D-61F800B9E0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3320CC-512D-44D9-8509-14EA12101B36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для отдельных общеобразовательных организаций/классов, реализующих АООП ООО для обучающихся с ЗПР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0A989-3DF9-4D33-844F-E1A18A0BFB2F}" type="parTrans" cxnId="{E039A81D-1A3A-42F7-AF73-348373D0B90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9CCC82-4FC3-45C7-95A3-14D4F8C75E52}" type="sibTrans" cxnId="{E039A81D-1A3A-42F7-AF73-348373D0B90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1B4E62-FE6E-46D2-ACC7-C6F5031974D7}" type="pres">
      <dgm:prSet presAssocID="{9C255E60-8FA7-48DD-AB36-D090372C0C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E9018F-EF06-4F65-B724-0064ECD38138}" type="pres">
      <dgm:prSet presAssocID="{A03F1CBE-DD8D-4F86-AB9B-EDD63CB0DA5C}" presName="composite" presStyleCnt="0"/>
      <dgm:spPr/>
    </dgm:pt>
    <dgm:pt modelId="{552A7623-7CC0-4D6C-BE5C-5427E710C13B}" type="pres">
      <dgm:prSet presAssocID="{A03F1CBE-DD8D-4F86-AB9B-EDD63CB0DA5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94A97-CE59-4C60-A269-8C6D6FDC758D}" type="pres">
      <dgm:prSet presAssocID="{A03F1CBE-DD8D-4F86-AB9B-EDD63CB0DA5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9334B-2366-44A3-9A3D-BE37F0DBEC7E}" type="pres">
      <dgm:prSet presAssocID="{0A3DACA5-5349-4F3C-B147-4E88B0183A12}" presName="space" presStyleCnt="0"/>
      <dgm:spPr/>
    </dgm:pt>
    <dgm:pt modelId="{C1DBBF68-4964-4972-9BA1-0FE640837E33}" type="pres">
      <dgm:prSet presAssocID="{97511874-D595-4473-A052-4A4AA84D383B}" presName="composite" presStyleCnt="0"/>
      <dgm:spPr/>
    </dgm:pt>
    <dgm:pt modelId="{5D554404-6F39-41CF-A0B8-A16D6994BEBE}" type="pres">
      <dgm:prSet presAssocID="{97511874-D595-4473-A052-4A4AA84D383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79F3E-EF2D-4005-8214-C36DE80F58DA}" type="pres">
      <dgm:prSet presAssocID="{97511874-D595-4473-A052-4A4AA84D383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CC642-F5A1-48D7-98B8-416D850BC44A}" type="pres">
      <dgm:prSet presAssocID="{77E36103-051B-489D-97B6-D52BBDCB3140}" presName="space" presStyleCnt="0"/>
      <dgm:spPr/>
    </dgm:pt>
    <dgm:pt modelId="{DBE3D890-2709-47F6-8E7F-F8ECC7D8F377}" type="pres">
      <dgm:prSet presAssocID="{5AA59D3E-8A0C-4353-ABF9-CC8BC197AFAD}" presName="composite" presStyleCnt="0"/>
      <dgm:spPr/>
    </dgm:pt>
    <dgm:pt modelId="{A370E179-8671-494E-A5A5-28C0478385E3}" type="pres">
      <dgm:prSet presAssocID="{5AA59D3E-8A0C-4353-ABF9-CC8BC197AFA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FF7F2-444E-4058-BF8D-C7D43073E260}" type="pres">
      <dgm:prSet presAssocID="{5AA59D3E-8A0C-4353-ABF9-CC8BC197AFA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AD4F1-41A2-4C75-94D3-3C7FF8FBB013}" type="presOf" srcId="{5AA59D3E-8A0C-4353-ABF9-CC8BC197AFAD}" destId="{A370E179-8671-494E-A5A5-28C0478385E3}" srcOrd="0" destOrd="0" presId="urn:microsoft.com/office/officeart/2005/8/layout/hList1"/>
    <dgm:cxn modelId="{32AE81E7-7E0B-466B-BCF7-D211BF9F5B28}" type="presOf" srcId="{97511874-D595-4473-A052-4A4AA84D383B}" destId="{5D554404-6F39-41CF-A0B8-A16D6994BEBE}" srcOrd="0" destOrd="0" presId="urn:microsoft.com/office/officeart/2005/8/layout/hList1"/>
    <dgm:cxn modelId="{1FCE6212-B884-485E-B72C-BAF05D72FF43}" type="presOf" srcId="{A03F1CBE-DD8D-4F86-AB9B-EDD63CB0DA5C}" destId="{552A7623-7CC0-4D6C-BE5C-5427E710C13B}" srcOrd="0" destOrd="0" presId="urn:microsoft.com/office/officeart/2005/8/layout/hList1"/>
    <dgm:cxn modelId="{0554C23E-08E9-4CC3-9676-C2632516859B}" srcId="{97511874-D595-4473-A052-4A4AA84D383B}" destId="{B187A79E-4278-4FD5-9F2E-2F141F9DF813}" srcOrd="0" destOrd="0" parTransId="{2B8746FD-8127-40AA-BB42-C8DEB3B795A3}" sibTransId="{FA15AA3B-520C-4F85-BE32-E9293ADB5170}"/>
    <dgm:cxn modelId="{33599368-9FBB-4B0B-9720-3D0851653B3F}" type="presOf" srcId="{EF3320CC-512D-44D9-8509-14EA12101B36}" destId="{F75FF7F2-444E-4058-BF8D-C7D43073E260}" srcOrd="0" destOrd="0" presId="urn:microsoft.com/office/officeart/2005/8/layout/hList1"/>
    <dgm:cxn modelId="{346BFD7C-CDEC-4087-A49E-47B2F7D8035B}" type="presOf" srcId="{7BEC41E3-36B0-442D-9483-64F499D42A0D}" destId="{97F94A97-CE59-4C60-A269-8C6D6FDC758D}" srcOrd="0" destOrd="0" presId="urn:microsoft.com/office/officeart/2005/8/layout/hList1"/>
    <dgm:cxn modelId="{E039A81D-1A3A-42F7-AF73-348373D0B906}" srcId="{5AA59D3E-8A0C-4353-ABF9-CC8BC197AFAD}" destId="{EF3320CC-512D-44D9-8509-14EA12101B36}" srcOrd="0" destOrd="0" parTransId="{17C0A989-3DF9-4D33-844F-E1A18A0BFB2F}" sibTransId="{189CCC82-4FC3-45C7-95A3-14D4F8C75E52}"/>
    <dgm:cxn modelId="{AAF8AB82-264F-43BB-BC9D-61F800B9E014}" srcId="{9C255E60-8FA7-48DD-AB36-D090372C0C45}" destId="{5AA59D3E-8A0C-4353-ABF9-CC8BC197AFAD}" srcOrd="2" destOrd="0" parTransId="{5AF073BE-2571-4960-8055-9FCE786839C9}" sibTransId="{A3BB8EA6-6559-49A7-AE32-2A5C20A5EE45}"/>
    <dgm:cxn modelId="{DA54FAFD-DC88-4A80-90E3-9B91260FBCE4}" srcId="{9C255E60-8FA7-48DD-AB36-D090372C0C45}" destId="{97511874-D595-4473-A052-4A4AA84D383B}" srcOrd="1" destOrd="0" parTransId="{6425F402-7637-4285-8450-A682524F4D78}" sibTransId="{77E36103-051B-489D-97B6-D52BBDCB3140}"/>
    <dgm:cxn modelId="{CA0DD321-79A1-4C57-B988-2C911ACCBCF9}" srcId="{9C255E60-8FA7-48DD-AB36-D090372C0C45}" destId="{A03F1CBE-DD8D-4F86-AB9B-EDD63CB0DA5C}" srcOrd="0" destOrd="0" parTransId="{637AEFBB-23C6-46BA-89AB-27C1C6C8DD35}" sibTransId="{0A3DACA5-5349-4F3C-B147-4E88B0183A12}"/>
    <dgm:cxn modelId="{9A5DEC1A-33EE-4CDD-B663-F2550DF305D7}" type="presOf" srcId="{B187A79E-4278-4FD5-9F2E-2F141F9DF813}" destId="{C9C79F3E-EF2D-4005-8214-C36DE80F58DA}" srcOrd="0" destOrd="0" presId="urn:microsoft.com/office/officeart/2005/8/layout/hList1"/>
    <dgm:cxn modelId="{06619B2A-8477-4CA8-8BE3-749B9825E448}" type="presOf" srcId="{9C255E60-8FA7-48DD-AB36-D090372C0C45}" destId="{861B4E62-FE6E-46D2-ACC7-C6F5031974D7}" srcOrd="0" destOrd="0" presId="urn:microsoft.com/office/officeart/2005/8/layout/hList1"/>
    <dgm:cxn modelId="{DA9DD8D1-93CD-4C73-BE98-FDCE79991A45}" srcId="{A03F1CBE-DD8D-4F86-AB9B-EDD63CB0DA5C}" destId="{7BEC41E3-36B0-442D-9483-64F499D42A0D}" srcOrd="0" destOrd="0" parTransId="{AFA2921E-322F-4144-A632-007B0C4E82E5}" sibTransId="{934F344C-7D13-49C0-916E-4ADA5AAF7E83}"/>
    <dgm:cxn modelId="{49A8AE75-FC23-414F-9B29-7F83C2F6CEDD}" type="presParOf" srcId="{861B4E62-FE6E-46D2-ACC7-C6F5031974D7}" destId="{28E9018F-EF06-4F65-B724-0064ECD38138}" srcOrd="0" destOrd="0" presId="urn:microsoft.com/office/officeart/2005/8/layout/hList1"/>
    <dgm:cxn modelId="{D7B1BBF0-2238-43CD-8C27-53D3FAF76150}" type="presParOf" srcId="{28E9018F-EF06-4F65-B724-0064ECD38138}" destId="{552A7623-7CC0-4D6C-BE5C-5427E710C13B}" srcOrd="0" destOrd="0" presId="urn:microsoft.com/office/officeart/2005/8/layout/hList1"/>
    <dgm:cxn modelId="{26F77D1B-C486-471F-8506-C4399A578F42}" type="presParOf" srcId="{28E9018F-EF06-4F65-B724-0064ECD38138}" destId="{97F94A97-CE59-4C60-A269-8C6D6FDC758D}" srcOrd="1" destOrd="0" presId="urn:microsoft.com/office/officeart/2005/8/layout/hList1"/>
    <dgm:cxn modelId="{B6EDEAAD-C1EA-4872-B4D8-B3EB4D39CA13}" type="presParOf" srcId="{861B4E62-FE6E-46D2-ACC7-C6F5031974D7}" destId="{1909334B-2366-44A3-9A3D-BE37F0DBEC7E}" srcOrd="1" destOrd="0" presId="urn:microsoft.com/office/officeart/2005/8/layout/hList1"/>
    <dgm:cxn modelId="{1D2D16D3-6815-454D-BB91-CBBAD3B1E40C}" type="presParOf" srcId="{861B4E62-FE6E-46D2-ACC7-C6F5031974D7}" destId="{C1DBBF68-4964-4972-9BA1-0FE640837E33}" srcOrd="2" destOrd="0" presId="urn:microsoft.com/office/officeart/2005/8/layout/hList1"/>
    <dgm:cxn modelId="{26711D98-94A2-49BF-82C0-332F29FC7D8F}" type="presParOf" srcId="{C1DBBF68-4964-4972-9BA1-0FE640837E33}" destId="{5D554404-6F39-41CF-A0B8-A16D6994BEBE}" srcOrd="0" destOrd="0" presId="urn:microsoft.com/office/officeart/2005/8/layout/hList1"/>
    <dgm:cxn modelId="{862F1DFF-2935-4708-933D-65B1D4D73A76}" type="presParOf" srcId="{C1DBBF68-4964-4972-9BA1-0FE640837E33}" destId="{C9C79F3E-EF2D-4005-8214-C36DE80F58DA}" srcOrd="1" destOrd="0" presId="urn:microsoft.com/office/officeart/2005/8/layout/hList1"/>
    <dgm:cxn modelId="{7E4B4577-0B0B-462A-90B5-85385CEA6AC4}" type="presParOf" srcId="{861B4E62-FE6E-46D2-ACC7-C6F5031974D7}" destId="{E04CC642-F5A1-48D7-98B8-416D850BC44A}" srcOrd="3" destOrd="0" presId="urn:microsoft.com/office/officeart/2005/8/layout/hList1"/>
    <dgm:cxn modelId="{89C59173-AD55-436F-A9C8-DC5E4D7F7A9F}" type="presParOf" srcId="{861B4E62-FE6E-46D2-ACC7-C6F5031974D7}" destId="{DBE3D890-2709-47F6-8E7F-F8ECC7D8F377}" srcOrd="4" destOrd="0" presId="urn:microsoft.com/office/officeart/2005/8/layout/hList1"/>
    <dgm:cxn modelId="{32310116-82CA-4308-84A6-74E125097B0D}" type="presParOf" srcId="{DBE3D890-2709-47F6-8E7F-F8ECC7D8F377}" destId="{A370E179-8671-494E-A5A5-28C0478385E3}" srcOrd="0" destOrd="0" presId="urn:microsoft.com/office/officeart/2005/8/layout/hList1"/>
    <dgm:cxn modelId="{E12B44A1-6BE4-483D-83A2-2941DAD93B3E}" type="presParOf" srcId="{DBE3D890-2709-47F6-8E7F-F8ECC7D8F377}" destId="{F75FF7F2-444E-4058-BF8D-C7D43073E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785F9D-D683-450F-A6E1-D20BE6AB243E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A5F9864-817D-4F8E-B11F-3CA0F8B8DD6C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Требования к выбору форм организации внеурочной деятельности 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726267-2F1D-4226-AA33-DA29A7D739D9}" type="parTrans" cxnId="{5E152DB7-5522-42C8-B6CF-BD6F47ADCE2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E2813-F630-475B-B645-0E07B0CC0E1D}" type="sibTrans" cxnId="{5E152DB7-5522-42C8-B6CF-BD6F47ADCE2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B1DB70-6DBC-4FFD-9F17-1DEEB4B21E12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преобладание практико-ориентированных форм, обеспечивающих непосредственное активное участие обучающегося с ЗПР в практической деятельности, в том числе совместной (парной, групповой, коллективной)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ED0B1C-D318-49B3-A76A-25CF7E24A90E}" type="parTrans" cxnId="{79E5C303-3767-4AE7-AF88-EFD1CCCEC86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F1940A-264C-42B8-942E-E575E70ABD81}" type="sibTrans" cxnId="{79E5C303-3767-4AE7-AF88-EFD1CCCEC86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2D4A4C-FD9F-443B-9EC9-7689A60E6EB7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Виды форм организации внеурочной деятельности 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E77FAD-FDA5-4A55-B9C9-48B24239003D}" type="parTrans" cxnId="{62F3168E-B8D9-40E0-9E35-EDE12F38BBF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24EA99-7A32-4AF2-A180-51F26AE4F926}" type="sibTrans" cxnId="{62F3168E-B8D9-40E0-9E35-EDE12F38BBF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A8831F-F37D-435F-910B-BA3A3A781F6F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факультативы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9935E5-1B01-449E-902C-9B5721BCDA8B}" type="parTrans" cxnId="{84BEA7B3-CC21-4B2B-BE32-8B0C8284E17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6C05B8-5144-4CFA-ADB2-0FD7333ADFC6}" type="sibTrans" cxnId="{84BEA7B3-CC21-4B2B-BE32-8B0C8284E17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A94089-13FE-48C3-B53C-4BD3DB1FA994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учет специфики познавательной и коммуникативной деятельности обучающихся с ЗПР, которая сопровождает то или иное направление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внеучебной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деятельности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BEE4C0-B0B2-482B-B47A-B1029BEF246E}" type="parTrans" cxnId="{B82911C3-3CF5-4A3C-8EC7-466C096A9D2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16BBC-4C36-4DFD-8135-45AF77218E36}" type="sibTrans" cxnId="{B82911C3-3CF5-4A3C-8EC7-466C096A9D2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85B2E8-9602-4657-9586-ABB1FFA60BF1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использование форм организации, предполагающих использование средств ИКТ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540990-BBC1-46F6-B07F-FACEF010C228}" type="parTrans" cxnId="{8A7503F5-8FC6-45C1-898F-D44B4DA8FB2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19FA9B-9221-4BFA-B619-AD4B4B8B0941}" type="sibTrans" cxnId="{8A7503F5-8FC6-45C1-898F-D44B4DA8FB2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852822-D753-4565-B6E4-9154B1E2892B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художественные и музыкальные студии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C34202-845F-409D-9E45-910CCBC1FA80}" type="parTrans" cxnId="{2ACF2924-3CC7-4C51-BE4A-BD83700ED58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D526FD-EC96-402B-AE6A-887310162A82}" type="sibTrans" cxnId="{2ACF2924-3CC7-4C51-BE4A-BD83700ED58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F9F9A-1223-406A-854B-130DA735D3EC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соревновательные мероприятия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8BF988-9E0B-465F-81D7-77179A13537B}" type="parTrans" cxnId="{77D3962C-E5BF-4F03-B73C-14C0A9A6C31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35B3B8-D45E-4288-8525-8D16F6BE2986}" type="sibTrans" cxnId="{77D3962C-E5BF-4F03-B73C-14C0A9A6C31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6CEA6-EE07-43A6-A2EC-14A32D3830DE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спортивные секции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CBE947-3AE4-486D-AEF3-2A3E994D4DB3}" type="parTrans" cxnId="{2C565503-DC86-466D-87F4-9BC8BF03902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E37A32-CCB2-444C-B0F6-904CB46F2520}" type="sibTrans" cxnId="{2C565503-DC86-466D-87F4-9BC8BF03902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6CA057-EE47-4538-8AF4-B2CA2127B303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экскурсии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A96C76-5CB0-445F-81E5-10549FE17207}" type="parTrans" cxnId="{22AABED2-A0B6-4B5D-8ED1-8275FE6018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438B2C-B557-4EE1-9709-FB2B4CC43BC6}" type="sibTrans" cxnId="{22AABED2-A0B6-4B5D-8ED1-8275FE6018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2A24BE-9327-402F-B225-19906F9697BB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общественно полезные практики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D5DA50-AA52-40BF-A898-7BD3CAF81E2E}" type="parTrans" cxnId="{D1CA62D7-0D85-4E9A-B832-BD0E901D604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28022D-DA4A-4294-A7CC-5BA259847E5F}" type="sibTrans" cxnId="{D1CA62D7-0D85-4E9A-B832-BD0E901D604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9D0E2A-E749-42B3-918D-A170C9D93FFA}" type="pres">
      <dgm:prSet presAssocID="{69785F9D-D683-450F-A6E1-D20BE6AB24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EB558-F0E6-462C-B689-94170FD8B9F1}" type="pres">
      <dgm:prSet presAssocID="{1A5F9864-817D-4F8E-B11F-3CA0F8B8DD6C}" presName="composite" presStyleCnt="0"/>
      <dgm:spPr/>
    </dgm:pt>
    <dgm:pt modelId="{E9188F55-C057-49C9-BE2F-15C9CA365B47}" type="pres">
      <dgm:prSet presAssocID="{1A5F9864-817D-4F8E-B11F-3CA0F8B8DD6C}" presName="parTx" presStyleLbl="alignNode1" presStyleIdx="0" presStyleCnt="2" custScaleX="109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CDF49-E0CD-4AC5-B60F-9EEDE1C7D31E}" type="pres">
      <dgm:prSet presAssocID="{1A5F9864-817D-4F8E-B11F-3CA0F8B8DD6C}" presName="desTx" presStyleLbl="alignAccFollowNode1" presStyleIdx="0" presStyleCnt="2" custScaleX="109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BF190-79BC-42B3-8382-97AD163AE0FB}" type="pres">
      <dgm:prSet presAssocID="{85CE2813-F630-475B-B645-0E07B0CC0E1D}" presName="space" presStyleCnt="0"/>
      <dgm:spPr/>
    </dgm:pt>
    <dgm:pt modelId="{7CFAAE39-B42B-4B97-B937-71332A3629A4}" type="pres">
      <dgm:prSet presAssocID="{3B2D4A4C-FD9F-443B-9EC9-7689A60E6EB7}" presName="composite" presStyleCnt="0"/>
      <dgm:spPr/>
    </dgm:pt>
    <dgm:pt modelId="{BED2E063-842C-4B1A-9FF4-09BFFCED78FF}" type="pres">
      <dgm:prSet presAssocID="{3B2D4A4C-FD9F-443B-9EC9-7689A60E6EB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838CF-26AB-4EA9-8F87-73D00D128658}" type="pres">
      <dgm:prSet presAssocID="{3B2D4A4C-FD9F-443B-9EC9-7689A60E6EB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5647DC-9355-4BE7-8340-21631664B225}" type="presOf" srcId="{E085B2E8-9602-4657-9586-ABB1FFA60BF1}" destId="{B49CDF49-E0CD-4AC5-B60F-9EEDE1C7D31E}" srcOrd="0" destOrd="2" presId="urn:microsoft.com/office/officeart/2005/8/layout/hList1"/>
    <dgm:cxn modelId="{5DF9AFC2-DDC0-45C3-99D7-D12DB218FCD4}" type="presOf" srcId="{EDE6CEA6-EE07-43A6-A2EC-14A32D3830DE}" destId="{50A838CF-26AB-4EA9-8F87-73D00D128658}" srcOrd="0" destOrd="3" presId="urn:microsoft.com/office/officeart/2005/8/layout/hList1"/>
    <dgm:cxn modelId="{42075D5E-D5FC-4C19-A7A4-05C2449D18CE}" type="presOf" srcId="{58B1DB70-6DBC-4FFD-9F17-1DEEB4B21E12}" destId="{B49CDF49-E0CD-4AC5-B60F-9EEDE1C7D31E}" srcOrd="0" destOrd="0" presId="urn:microsoft.com/office/officeart/2005/8/layout/hList1"/>
    <dgm:cxn modelId="{B82911C3-3CF5-4A3C-8EC7-466C096A9D20}" srcId="{1A5F9864-817D-4F8E-B11F-3CA0F8B8DD6C}" destId="{F7A94089-13FE-48C3-B53C-4BD3DB1FA994}" srcOrd="1" destOrd="0" parTransId="{91BEE4C0-B0B2-482B-B47A-B1029BEF246E}" sibTransId="{47B16BBC-4C36-4DFD-8135-45AF77218E36}"/>
    <dgm:cxn modelId="{D1CA62D7-0D85-4E9A-B832-BD0E901D6042}" srcId="{3B2D4A4C-FD9F-443B-9EC9-7689A60E6EB7}" destId="{072A24BE-9327-402F-B225-19906F9697BB}" srcOrd="5" destOrd="0" parTransId="{C3D5DA50-AA52-40BF-A898-7BD3CAF81E2E}" sibTransId="{5428022D-DA4A-4294-A7CC-5BA259847E5F}"/>
    <dgm:cxn modelId="{2ACF2924-3CC7-4C51-BE4A-BD83700ED585}" srcId="{3B2D4A4C-FD9F-443B-9EC9-7689A60E6EB7}" destId="{50852822-D753-4565-B6E4-9154B1E2892B}" srcOrd="1" destOrd="0" parTransId="{78C34202-845F-409D-9E45-910CCBC1FA80}" sibTransId="{CED526FD-EC96-402B-AE6A-887310162A82}"/>
    <dgm:cxn modelId="{BA4238EC-E965-4FAD-85F3-D86576D8AC85}" type="presOf" srcId="{C7A8831F-F37D-435F-910B-BA3A3A781F6F}" destId="{50A838CF-26AB-4EA9-8F87-73D00D128658}" srcOrd="0" destOrd="0" presId="urn:microsoft.com/office/officeart/2005/8/layout/hList1"/>
    <dgm:cxn modelId="{FC77555E-F162-4D8E-8B49-9517EBFD398A}" type="presOf" srcId="{69785F9D-D683-450F-A6E1-D20BE6AB243E}" destId="{A59D0E2A-E749-42B3-918D-A170C9D93FFA}" srcOrd="0" destOrd="0" presId="urn:microsoft.com/office/officeart/2005/8/layout/hList1"/>
    <dgm:cxn modelId="{84BEA7B3-CC21-4B2B-BE32-8B0C8284E173}" srcId="{3B2D4A4C-FD9F-443B-9EC9-7689A60E6EB7}" destId="{C7A8831F-F37D-435F-910B-BA3A3A781F6F}" srcOrd="0" destOrd="0" parTransId="{779935E5-1B01-449E-902C-9B5721BCDA8B}" sibTransId="{786C05B8-5144-4CFA-ADB2-0FD7333ADFC6}"/>
    <dgm:cxn modelId="{22AABED2-A0B6-4B5D-8ED1-8275FE601848}" srcId="{3B2D4A4C-FD9F-443B-9EC9-7689A60E6EB7}" destId="{D76CA057-EE47-4538-8AF4-B2CA2127B303}" srcOrd="4" destOrd="0" parTransId="{D6A96C76-5CB0-445F-81E5-10549FE17207}" sibTransId="{97438B2C-B557-4EE1-9709-FB2B4CC43BC6}"/>
    <dgm:cxn modelId="{77D3962C-E5BF-4F03-B73C-14C0A9A6C31D}" srcId="{3B2D4A4C-FD9F-443B-9EC9-7689A60E6EB7}" destId="{753F9F9A-1223-406A-854B-130DA735D3EC}" srcOrd="2" destOrd="0" parTransId="{B48BF988-9E0B-465F-81D7-77179A13537B}" sibTransId="{8335B3B8-D45E-4288-8525-8D16F6BE2986}"/>
    <dgm:cxn modelId="{45F9224E-9F62-4022-A2C8-971E6AEAB21C}" type="presOf" srcId="{753F9F9A-1223-406A-854B-130DA735D3EC}" destId="{50A838CF-26AB-4EA9-8F87-73D00D128658}" srcOrd="0" destOrd="2" presId="urn:microsoft.com/office/officeart/2005/8/layout/hList1"/>
    <dgm:cxn modelId="{F7B871C9-AF82-44B5-ABC5-5A52D92B78D6}" type="presOf" srcId="{D76CA057-EE47-4538-8AF4-B2CA2127B303}" destId="{50A838CF-26AB-4EA9-8F87-73D00D128658}" srcOrd="0" destOrd="4" presId="urn:microsoft.com/office/officeart/2005/8/layout/hList1"/>
    <dgm:cxn modelId="{46172992-C588-4A3D-9FF1-B33BAEE46F8B}" type="presOf" srcId="{F7A94089-13FE-48C3-B53C-4BD3DB1FA994}" destId="{B49CDF49-E0CD-4AC5-B60F-9EEDE1C7D31E}" srcOrd="0" destOrd="1" presId="urn:microsoft.com/office/officeart/2005/8/layout/hList1"/>
    <dgm:cxn modelId="{5E152DB7-5522-42C8-B6CF-BD6F47ADCE2B}" srcId="{69785F9D-D683-450F-A6E1-D20BE6AB243E}" destId="{1A5F9864-817D-4F8E-B11F-3CA0F8B8DD6C}" srcOrd="0" destOrd="0" parTransId="{C6726267-2F1D-4226-AA33-DA29A7D739D9}" sibTransId="{85CE2813-F630-475B-B645-0E07B0CC0E1D}"/>
    <dgm:cxn modelId="{62F3168E-B8D9-40E0-9E35-EDE12F38BBF1}" srcId="{69785F9D-D683-450F-A6E1-D20BE6AB243E}" destId="{3B2D4A4C-FD9F-443B-9EC9-7689A60E6EB7}" srcOrd="1" destOrd="0" parTransId="{EAE77FAD-FDA5-4A55-B9C9-48B24239003D}" sibTransId="{3B24EA99-7A32-4AF2-A180-51F26AE4F926}"/>
    <dgm:cxn modelId="{A661DD7B-E7C6-4DEC-AEA0-A4D4331F90B4}" type="presOf" srcId="{1A5F9864-817D-4F8E-B11F-3CA0F8B8DD6C}" destId="{E9188F55-C057-49C9-BE2F-15C9CA365B47}" srcOrd="0" destOrd="0" presId="urn:microsoft.com/office/officeart/2005/8/layout/hList1"/>
    <dgm:cxn modelId="{8A7503F5-8FC6-45C1-898F-D44B4DA8FB29}" srcId="{1A5F9864-817D-4F8E-B11F-3CA0F8B8DD6C}" destId="{E085B2E8-9602-4657-9586-ABB1FFA60BF1}" srcOrd="2" destOrd="0" parTransId="{BE540990-BBC1-46F6-B07F-FACEF010C228}" sibTransId="{2719FA9B-9221-4BFA-B619-AD4B4B8B0941}"/>
    <dgm:cxn modelId="{79E5C303-3767-4AE7-AF88-EFD1CCCEC868}" srcId="{1A5F9864-817D-4F8E-B11F-3CA0F8B8DD6C}" destId="{58B1DB70-6DBC-4FFD-9F17-1DEEB4B21E12}" srcOrd="0" destOrd="0" parTransId="{F2ED0B1C-D318-49B3-A76A-25CF7E24A90E}" sibTransId="{02F1940A-264C-42B8-942E-E575E70ABD81}"/>
    <dgm:cxn modelId="{116EDD04-7B15-4AA7-96D1-B737E4E12F6D}" type="presOf" srcId="{3B2D4A4C-FD9F-443B-9EC9-7689A60E6EB7}" destId="{BED2E063-842C-4B1A-9FF4-09BFFCED78FF}" srcOrd="0" destOrd="0" presId="urn:microsoft.com/office/officeart/2005/8/layout/hList1"/>
    <dgm:cxn modelId="{4D9690D5-E677-44E9-9ACD-98E85F725FA2}" type="presOf" srcId="{072A24BE-9327-402F-B225-19906F9697BB}" destId="{50A838CF-26AB-4EA9-8F87-73D00D128658}" srcOrd="0" destOrd="5" presId="urn:microsoft.com/office/officeart/2005/8/layout/hList1"/>
    <dgm:cxn modelId="{DFB4C8FF-2D16-4B5E-AFBB-D00169397E6E}" type="presOf" srcId="{50852822-D753-4565-B6E4-9154B1E2892B}" destId="{50A838CF-26AB-4EA9-8F87-73D00D128658}" srcOrd="0" destOrd="1" presId="urn:microsoft.com/office/officeart/2005/8/layout/hList1"/>
    <dgm:cxn modelId="{2C565503-DC86-466D-87F4-9BC8BF03902C}" srcId="{3B2D4A4C-FD9F-443B-9EC9-7689A60E6EB7}" destId="{EDE6CEA6-EE07-43A6-A2EC-14A32D3830DE}" srcOrd="3" destOrd="0" parTransId="{15CBE947-3AE4-486D-AEF3-2A3E994D4DB3}" sibTransId="{78E37A32-CCB2-444C-B0F6-904CB46F2520}"/>
    <dgm:cxn modelId="{A8104619-A545-4D8B-A4D8-3D1B89C752B1}" type="presParOf" srcId="{A59D0E2A-E749-42B3-918D-A170C9D93FFA}" destId="{611EB558-F0E6-462C-B689-94170FD8B9F1}" srcOrd="0" destOrd="0" presId="urn:microsoft.com/office/officeart/2005/8/layout/hList1"/>
    <dgm:cxn modelId="{93DF4850-AAE8-4FD1-91C8-B158A15BFB35}" type="presParOf" srcId="{611EB558-F0E6-462C-B689-94170FD8B9F1}" destId="{E9188F55-C057-49C9-BE2F-15C9CA365B47}" srcOrd="0" destOrd="0" presId="urn:microsoft.com/office/officeart/2005/8/layout/hList1"/>
    <dgm:cxn modelId="{026B6A2A-3773-43BF-B365-3A10F75489D9}" type="presParOf" srcId="{611EB558-F0E6-462C-B689-94170FD8B9F1}" destId="{B49CDF49-E0CD-4AC5-B60F-9EEDE1C7D31E}" srcOrd="1" destOrd="0" presId="urn:microsoft.com/office/officeart/2005/8/layout/hList1"/>
    <dgm:cxn modelId="{7548B8D9-F991-412D-ABF7-D51811A1FF06}" type="presParOf" srcId="{A59D0E2A-E749-42B3-918D-A170C9D93FFA}" destId="{F4CBF190-79BC-42B3-8382-97AD163AE0FB}" srcOrd="1" destOrd="0" presId="urn:microsoft.com/office/officeart/2005/8/layout/hList1"/>
    <dgm:cxn modelId="{8847256D-172D-4742-83F5-42A66274A428}" type="presParOf" srcId="{A59D0E2A-E749-42B3-918D-A170C9D93FFA}" destId="{7CFAAE39-B42B-4B97-B937-71332A3629A4}" srcOrd="2" destOrd="0" presId="urn:microsoft.com/office/officeart/2005/8/layout/hList1"/>
    <dgm:cxn modelId="{54EFB732-4995-4E7E-921B-957048FF30B2}" type="presParOf" srcId="{7CFAAE39-B42B-4B97-B937-71332A3629A4}" destId="{BED2E063-842C-4B1A-9FF4-09BFFCED78FF}" srcOrd="0" destOrd="0" presId="urn:microsoft.com/office/officeart/2005/8/layout/hList1"/>
    <dgm:cxn modelId="{C69B288A-9667-498B-ACCB-AC4A03563269}" type="presParOf" srcId="{7CFAAE39-B42B-4B97-B937-71332A3629A4}" destId="{50A838CF-26AB-4EA9-8F87-73D00D1286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3A5F3-151D-44C8-98EC-A57B33C83D09}">
      <dsp:nvSpPr>
        <dsp:cNvPr id="0" name=""/>
        <dsp:cNvSpPr/>
      </dsp:nvSpPr>
      <dsp:spPr>
        <a:xfrm>
          <a:off x="2745" y="345293"/>
          <a:ext cx="2676672" cy="634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Стартовая диагностика </a:t>
          </a:r>
          <a:endParaRPr lang="ru-RU" sz="1800" b="1" kern="1200" dirty="0"/>
        </a:p>
      </dsp:txBody>
      <dsp:txXfrm>
        <a:off x="2745" y="345293"/>
        <a:ext cx="2676672" cy="634867"/>
      </dsp:txXfrm>
    </dsp:sp>
    <dsp:sp modelId="{0713E684-7C83-41EF-BA51-07A14D19E8B2}">
      <dsp:nvSpPr>
        <dsp:cNvPr id="0" name=""/>
        <dsp:cNvSpPr/>
      </dsp:nvSpPr>
      <dsp:spPr>
        <a:xfrm>
          <a:off x="2745" y="980160"/>
          <a:ext cx="2676672" cy="436317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позволяет выявить уровень развития познавательной, эмоциональной, регуляторной, личностной, коммуникативной и речевой сфер, на начало обучения по АООП ООО обучающихся с ЗПР</a:t>
          </a:r>
        </a:p>
      </dsp:txBody>
      <dsp:txXfrm>
        <a:off x="2745" y="980160"/>
        <a:ext cx="2676672" cy="4363177"/>
      </dsp:txXfrm>
    </dsp:sp>
    <dsp:sp modelId="{BB5BB28A-7C78-4E33-AAA6-E966E5A4ACC5}">
      <dsp:nvSpPr>
        <dsp:cNvPr id="0" name=""/>
        <dsp:cNvSpPr/>
      </dsp:nvSpPr>
      <dsp:spPr>
        <a:xfrm>
          <a:off x="3054151" y="345293"/>
          <a:ext cx="2676672" cy="634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Текущая диагностика </a:t>
          </a:r>
          <a:endParaRPr lang="ru-RU" sz="1800" b="1" kern="1200" dirty="0"/>
        </a:p>
      </dsp:txBody>
      <dsp:txXfrm>
        <a:off x="3054151" y="345293"/>
        <a:ext cx="2676672" cy="634867"/>
      </dsp:txXfrm>
    </dsp:sp>
    <dsp:sp modelId="{C5229CC2-5B2A-46D1-8014-4D7982AC8DF4}">
      <dsp:nvSpPr>
        <dsp:cNvPr id="0" name=""/>
        <dsp:cNvSpPr/>
      </dsp:nvSpPr>
      <dsp:spPr>
        <a:xfrm>
          <a:off x="3054151" y="980160"/>
          <a:ext cx="2676672" cy="436317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используется для осуществления мониторинга в течение всего времени обучения обучающегося с ЗПР на уровне основного общего образования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 поведении можно использовать методы экспресс-диагностики, которые позволяют судить об успешности  или </a:t>
          </a:r>
          <a:r>
            <a:rPr lang="ru-RU" sz="1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неуспешности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обучающихся с ЗПР в освоении коррекционных курсов</a:t>
          </a:r>
          <a:endParaRPr lang="ru-RU" sz="1700" kern="1200" dirty="0"/>
        </a:p>
      </dsp:txBody>
      <dsp:txXfrm>
        <a:off x="3054151" y="980160"/>
        <a:ext cx="2676672" cy="4363177"/>
      </dsp:txXfrm>
    </dsp:sp>
    <dsp:sp modelId="{08D7F25D-592E-409C-93E1-4D274E798BE5}">
      <dsp:nvSpPr>
        <dsp:cNvPr id="0" name=""/>
        <dsp:cNvSpPr/>
      </dsp:nvSpPr>
      <dsp:spPr>
        <a:xfrm>
          <a:off x="6105558" y="345293"/>
          <a:ext cx="2676672" cy="634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Итоговая диагностика</a:t>
          </a:r>
          <a:endParaRPr lang="ru-RU" sz="1800" b="1" kern="1200" dirty="0"/>
        </a:p>
      </dsp:txBody>
      <dsp:txXfrm>
        <a:off x="6105558" y="345293"/>
        <a:ext cx="2676672" cy="634867"/>
      </dsp:txXfrm>
    </dsp:sp>
    <dsp:sp modelId="{CCA4BF93-A257-4F64-9DB8-18BFDA15063A}">
      <dsp:nvSpPr>
        <dsp:cNvPr id="0" name=""/>
        <dsp:cNvSpPr/>
      </dsp:nvSpPr>
      <dsp:spPr>
        <a:xfrm>
          <a:off x="6105558" y="980160"/>
          <a:ext cx="2676672" cy="436317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приводится на заключительном этапе (окончание учебного года, окончание обучения на уровне основного общего образования), и ее целью является оценка достижений обучающегося с ЗПР в соответствии с планируемыми результатами освоения обучающимися программы коррекционной работы</a:t>
          </a:r>
          <a:endParaRPr lang="ru-RU" sz="1700" kern="1200" dirty="0"/>
        </a:p>
      </dsp:txBody>
      <dsp:txXfrm>
        <a:off x="6105558" y="980160"/>
        <a:ext cx="2676672" cy="4363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044C1-427C-45E1-A37C-AF5C229080D8}">
      <dsp:nvSpPr>
        <dsp:cNvPr id="0" name=""/>
        <dsp:cNvSpPr/>
      </dsp:nvSpPr>
      <dsp:spPr>
        <a:xfrm>
          <a:off x="0" y="220582"/>
          <a:ext cx="8640960" cy="7528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Обязательная часть 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53" y="257335"/>
        <a:ext cx="8567454" cy="679389"/>
      </dsp:txXfrm>
    </dsp:sp>
    <dsp:sp modelId="{97138A26-33EB-4854-8EB0-3425118F9E3B}">
      <dsp:nvSpPr>
        <dsp:cNvPr id="0" name=""/>
        <dsp:cNvSpPr/>
      </dsp:nvSpPr>
      <dsp:spPr>
        <a:xfrm>
          <a:off x="0" y="973478"/>
          <a:ext cx="8640960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состав учебных предметов обязательных предметных областей образовательных организаций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учебное время, отводимое на их изучение по классам (годам) обучения, как в рамках одной предметной области в целом, так и на определенном этапе обучения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973478"/>
        <a:ext cx="8640960" cy="1229580"/>
      </dsp:txXfrm>
    </dsp:sp>
    <dsp:sp modelId="{4E55FE3F-4FE5-41A8-86AA-50590CDC1F7B}">
      <dsp:nvSpPr>
        <dsp:cNvPr id="0" name=""/>
        <dsp:cNvSpPr/>
      </dsp:nvSpPr>
      <dsp:spPr>
        <a:xfrm>
          <a:off x="0" y="2203058"/>
          <a:ext cx="8640960" cy="7528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Часть, формируемая участниками образовательных отношений (школьный компонент)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53" y="2239811"/>
        <a:ext cx="8567454" cy="679389"/>
      </dsp:txXfrm>
    </dsp:sp>
    <dsp:sp modelId="{C0AEAA8F-81B9-4636-B1E9-A8EBCC14B068}">
      <dsp:nvSpPr>
        <dsp:cNvPr id="0" name=""/>
        <dsp:cNvSpPr/>
      </dsp:nvSpPr>
      <dsp:spPr>
        <a:xfrm>
          <a:off x="0" y="2955953"/>
          <a:ext cx="8640960" cy="236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изучение содержания образования, обеспечивающего реализацию интересов и индивидуальных потребностей обучающихся с ОВЗ, их родителей (законных представителей), педагогического коллектива образовательной организации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время, отводимое на данную часть используется на:                                                          1) увеличение учебных часов, предусмотренных на изучение отдельных учебных предметов обязательной части                                                                                               2) введение специально разработанных курсов, дополнительных коррекционно-развивающих занятий                                                                                                             3) другие виды учебной, воспитательной, спортивной и иной деятельности обучающихся с ЗПР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55953"/>
        <a:ext cx="8640960" cy="2368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16633"/>
            <a:ext cx="8434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5164" y="5373216"/>
            <a:ext cx="2949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Фомина Л.И.,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dirty="0"/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223" y="908720"/>
            <a:ext cx="717408" cy="71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912" y="2060848"/>
            <a:ext cx="8794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Разъяснения об организации образовательного процесса обучающихся с ЗПР по 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федеральной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адаптированной общеобразовательной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программе основного общего образования и роли ПМПК по обеспечению консультативно-диагностического сопровождения образования данной категории детей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3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488" y="611603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стартовой диагностики являются основанием для корректировки учебных программ и индивидуализации учебного процесса.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95360" y="116632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Стартовая диагностика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92696"/>
            <a:ext cx="8568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Стартовая диагностика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процедура оценки готовности к обучению на данном уровне образования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18656" y="3912731"/>
            <a:ext cx="538380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начале первого года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916" y="2141155"/>
            <a:ext cx="157344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18656" y="1455167"/>
            <a:ext cx="2448271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администрацией образовательной организации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18655" y="2556654"/>
            <a:ext cx="244827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педагогическими работниками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5306" y="1547500"/>
            <a:ext cx="3531190" cy="7386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выступает как основа (точка отсчета) для оценки динамики образовательных достижений обучающихся с ЗПР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23537" y="2510487"/>
            <a:ext cx="3550054" cy="7386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проводиться с целью оценки готовности обучающегося с ЗПР к изучению отдельных предметов (разделов). </a:t>
            </a:r>
            <a:endParaRPr lang="ru-RU" sz="1400" dirty="0"/>
          </a:p>
        </p:txBody>
      </p:sp>
      <p:cxnSp>
        <p:nvCxnSpPr>
          <p:cNvPr id="13" name="Прямая со стрелкой 12"/>
          <p:cNvCxnSpPr>
            <a:stCxn id="7" idx="3"/>
            <a:endCxn id="8" idx="1"/>
          </p:cNvCxnSpPr>
          <p:nvPr/>
        </p:nvCxnSpPr>
        <p:spPr>
          <a:xfrm flipV="1">
            <a:off x="1995360" y="1916832"/>
            <a:ext cx="623296" cy="4089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3"/>
            <a:endCxn id="9" idx="1"/>
          </p:cNvCxnSpPr>
          <p:nvPr/>
        </p:nvCxnSpPr>
        <p:spPr>
          <a:xfrm>
            <a:off x="1995360" y="2325821"/>
            <a:ext cx="623295" cy="553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3"/>
            <a:endCxn id="10" idx="1"/>
          </p:cNvCxnSpPr>
          <p:nvPr/>
        </p:nvCxnSpPr>
        <p:spPr>
          <a:xfrm>
            <a:off x="5066927" y="1916832"/>
            <a:ext cx="43837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3"/>
            <a:endCxn id="11" idx="1"/>
          </p:cNvCxnSpPr>
          <p:nvPr/>
        </p:nvCxnSpPr>
        <p:spPr>
          <a:xfrm flipV="1">
            <a:off x="5066926" y="2879819"/>
            <a:ext cx="456611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30781" y="3607268"/>
            <a:ext cx="95571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18656" y="3381211"/>
            <a:ext cx="218111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начале 5 класса </a:t>
            </a:r>
            <a:endParaRPr lang="ru-RU" dirty="0"/>
          </a:p>
        </p:txBody>
      </p:sp>
      <p:cxnSp>
        <p:nvCxnSpPr>
          <p:cNvPr id="65" name="Прямая со стрелкой 64"/>
          <p:cNvCxnSpPr>
            <a:stCxn id="20" idx="3"/>
            <a:endCxn id="21" idx="1"/>
          </p:cNvCxnSpPr>
          <p:nvPr/>
        </p:nvCxnSpPr>
        <p:spPr>
          <a:xfrm flipV="1">
            <a:off x="1686492" y="3565877"/>
            <a:ext cx="932164" cy="2260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20" idx="3"/>
            <a:endCxn id="5" idx="1"/>
          </p:cNvCxnSpPr>
          <p:nvPr/>
        </p:nvCxnSpPr>
        <p:spPr>
          <a:xfrm>
            <a:off x="1686492" y="3791934"/>
            <a:ext cx="932164" cy="305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3528" y="4823956"/>
            <a:ext cx="190327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97721" y="4422011"/>
            <a:ext cx="6468759" cy="1646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мотивация</a:t>
            </a:r>
          </a:p>
          <a:p>
            <a:pPr marL="285750" indent="-285750" algn="just">
              <a:buFontTx/>
              <a:buChar char="-"/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сформированность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учебной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владение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универсальными и специфическими для основных учебных предметов познавательными средствами, (средства работы с информацией, знаково-символическими средствами, логическими операциями)</a:t>
            </a:r>
          </a:p>
        </p:txBody>
      </p:sp>
      <p:cxnSp>
        <p:nvCxnSpPr>
          <p:cNvPr id="83" name="Прямая со стрелкой 82"/>
          <p:cNvCxnSpPr>
            <a:stCxn id="68" idx="3"/>
          </p:cNvCxnSpPr>
          <p:nvPr/>
        </p:nvCxnSpPr>
        <p:spPr>
          <a:xfrm>
            <a:off x="2226806" y="5008622"/>
            <a:ext cx="37091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421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655244"/>
              </p:ext>
            </p:extLst>
          </p:nvPr>
        </p:nvGraphicFramePr>
        <p:xfrm>
          <a:off x="215516" y="526496"/>
          <a:ext cx="8676965" cy="6141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2348"/>
                <a:gridCol w="2937454"/>
                <a:gridCol w="2607163"/>
              </a:tblGrid>
              <a:tr h="533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Текущая оценка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Тематическая оценка 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Промежуточная аттестация 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251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представляет собой процедуру оценки индивидуального продвижения обучающегося с ЗПР в освоении программы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представляет собой процедуру оценки уровня достижения тематических планируемых результатов по учебному предмету, которые фиксируются в учебно-методических комплектах, рекомендованных Министерством просвещения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представляет собой процедуру аттестации обучающихся с ЗПР на уровне основного общего образования и проводится в конце каждой четверти (или в конце каждого триместра) и в конце учебного года по каждому изучаемому предмету</a:t>
                      </a:r>
                    </a:p>
                  </a:txBody>
                  <a:tcPr/>
                </a:tc>
              </a:tr>
              <a:tr h="16269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формы и методы проверки: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устные и письменные опросы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практические работы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творческие работы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само- и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взаимооценка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рефлексии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индивидуальные и групповые формы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листы продвижения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тематическая оценка может вестись как в ходе изучения темы, так и в конце ее изучения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проводится на основе результатов накопленной оценки и результатов выполнения тематических проверочных работ и фиксируется в документе об образовании (дневнике)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текущей оценки являются основой для индивидуализации учебного процесса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является основанием для перевода в следующий класс и для допуска обучающегося с ЗПР к государственной итоговой аттестации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48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промежуточной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35456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8072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49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процедурой, завершающей освоение основной образовательной программы основного общего образования.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49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ГИА является установление уровня образовательных достижений выпускников. </a:t>
            </a:r>
          </a:p>
          <a:p>
            <a:pPr indent="5349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ГИА включает в себя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2 обязательных экзамена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(по русскому языку и математике). </a:t>
            </a:r>
          </a:p>
          <a:p>
            <a:pPr indent="5349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Экзамены по другим учебным предметам обучающиеся с ЗПР сдают на добровольной основе по своему выбору. ГИА проводится в форме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ОГЭ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форме ГВЭ. </a:t>
            </a:r>
          </a:p>
          <a:p>
            <a:pPr indent="5349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Обучающийся с ЗПР имеет право на предоставление специальных условий при проведении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ГИА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 заключением ПМПК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26064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ГИА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941168"/>
            <a:ext cx="849694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5349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Итоговая оценка по предмету складывается из результатов ГИА и результатов выполнения итоговой работы по предмету.</a:t>
            </a:r>
          </a:p>
          <a:p>
            <a:pPr indent="5349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предметам, не вынесенным на ГИА, итоговая оценка ставится на основе результатов итоговой работы. </a:t>
            </a:r>
          </a:p>
          <a:p>
            <a:pPr indent="5349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Итоговая оценка по предмету фиксируется в аттестате об основном общем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297613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916832"/>
            <a:ext cx="8784976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особую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форму организации текущего контроля успеваемости и промежуточной аттестации (в малой группе, индивидуальную) с учетом особых образовательных потребностей обучающихся с ЗПР и их индивидуальных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особенностей</a:t>
            </a:r>
          </a:p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психологического настроя на выполнение контрольной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организующая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помощь педагога, заключающаяся в рационализации распределения времени, отводимого на выполнение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использования справочной информации, визуальной поддержки (опорные схемы, алгоритмы учебных действий, смысловые опоры в виде ключевых слов, плана, образца) при самостоятельном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применении </a:t>
            </a:r>
          </a:p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большой вариативности оценочных процедур, методов оценки и состава инструментария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оценивания</a:t>
            </a:r>
          </a:p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адаптацию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инструкции - упрощение формулировок по грамматическому и семантическому оформлению, построение инструкции, отражающей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поэтапность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выполнения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задания </a:t>
            </a:r>
          </a:p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времени на выполнение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заданий</a:t>
            </a:r>
          </a:p>
          <a:p>
            <a:pPr indent="355600" algn="just"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короткого перерыва при нарастании в поведении подростка проявлений утомления,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истощения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Специальные условия проведения текущего контроля успеваемости и промежуточной аттестации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830997"/>
            <a:ext cx="878497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содержание рекомендуемых специальных условий проведения промежуточной аттестации и диагностических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мероприятий определяет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Решение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вносится в индивидуальный образовательный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маршрут.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20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2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примерном учебном плане  ФАОП ООО для обучающихся с ЗПР представлены 10 предметных областей и коррекционно-развивающая область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Коррекционно-развивающая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</a:p>
          <a:p>
            <a:pPr indent="355600"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Коррекционно-развивающая область включена в структуру учебного плана с целью коррекции недостатков психофизического развития и социальной адаптации обучающихся. </a:t>
            </a:r>
          </a:p>
          <a:p>
            <a:pPr indent="3556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Дифференцированный подход находит отражение в индивидуализации содержания специальных образовательных условий, определяемых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образовательной организации применительно к каждому обучающемуся с ЗПР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решению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образовательная организация вправе:</a:t>
            </a:r>
          </a:p>
          <a:p>
            <a:pPr indent="3556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дополнять коррекционно-развивающую область курсами и коррекционно-развивающими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занятиями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определять формы проведения занятий (индивидуальная или групповая) их чередование, количественное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соотношение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разрабатывать индивидуальный учебный план для удовлетворения индивидуальных образовательных потребностей обучающегося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606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Примерный учебный план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94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606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Примерный учебный план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09943334"/>
              </p:ext>
            </p:extLst>
          </p:nvPr>
        </p:nvGraphicFramePr>
        <p:xfrm>
          <a:off x="251520" y="908720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95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807" y="3318173"/>
            <a:ext cx="849694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внеурочной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кружки, художественные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спортивные клубы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секции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юношеские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краеведческая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научно-практические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конференции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школьные научные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олимпиады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поисковые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научные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общественно полезные практики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военно-патриотические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объединения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8864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Внеурочная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052736"/>
            <a:ext cx="84969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требованиями ФГОС ООО внеурочная деятельность организуется по 5 направлениям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духовно-нравственное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общеинтеллектуальное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общекультурное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физкультурно-спортивное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оздоровительное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0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154317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Она представлена коррекционными курсами: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логопедической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психокоррекционной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32655"/>
            <a:ext cx="6034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Коррекционно-развивающая область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010" y="114235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6088" algn="just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Коррекционно-развивающая область учебного плана включается во внеурочную деятельность.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460" y="4314905"/>
            <a:ext cx="82284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6088" algn="just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данной области может быть дополнено коррекционно-развивающими занятиями для отдельных учащихся на основании решения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9160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Внеурочная деятельность и коррекционно- развивающая область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29875" y="2186286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6298" y="1914456"/>
            <a:ext cx="23021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организация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19978" y="1123568"/>
            <a:ext cx="3611577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выбор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направлений внеурочной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формы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чередование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урочной и внеурочной деятельности в рамках реализации АООП ООО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19978" y="2832616"/>
            <a:ext cx="3583491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содержание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коррекционных курсов, их количественное соотношение 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17134" y="4177902"/>
            <a:ext cx="3076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часов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5262563"/>
            <a:ext cx="230425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недельная нагрузка – 10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84085" y="5363924"/>
            <a:ext cx="5547470" cy="14465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5 ч отводится на коррекционные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курсы </a:t>
            </a:r>
          </a:p>
          <a:p>
            <a:pPr algn="just"/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необходимости проведения дополнительных коррекционно-развивающих занятий время, отводимое на коррекционно-развивающую область, увеличивается до 7 часов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31841" y="4616232"/>
            <a:ext cx="559971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ч – на другие направления внеурочной деятельности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664355" y="2786449"/>
            <a:ext cx="2189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коррекционно- развивающая область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64355" y="1539955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внеурочная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11" idx="3"/>
            <a:endCxn id="13" idx="1"/>
          </p:cNvCxnSpPr>
          <p:nvPr/>
        </p:nvCxnSpPr>
        <p:spPr>
          <a:xfrm flipV="1">
            <a:off x="2483768" y="4939398"/>
            <a:ext cx="648073" cy="6463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" idx="3"/>
            <a:endCxn id="12" idx="1"/>
          </p:cNvCxnSpPr>
          <p:nvPr/>
        </p:nvCxnSpPr>
        <p:spPr>
          <a:xfrm>
            <a:off x="2483768" y="5585729"/>
            <a:ext cx="700317" cy="5014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вправо 42"/>
          <p:cNvSpPr/>
          <p:nvPr/>
        </p:nvSpPr>
        <p:spPr>
          <a:xfrm>
            <a:off x="2448485" y="1773530"/>
            <a:ext cx="215869" cy="2697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2492950" y="3113246"/>
            <a:ext cx="215869" cy="2697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4718848" y="1750347"/>
            <a:ext cx="215869" cy="2697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4718847" y="2980193"/>
            <a:ext cx="215869" cy="2697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58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АООП ООО обучающихся с ЗПР может включать как один, так и несколько учебных планов. </a:t>
            </a:r>
          </a:p>
          <a:p>
            <a:pPr indent="446088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развития потенциала тех обучающихся с ЗПР, которые в силу особенностей психофизического развития испытывают трудности в усвоении отдельных учебных предметов, а также с целью обеспечения различных интересов обучающихся, могут разрабатываться с участием родителей (законных представителей) индивидуальные учебные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планы (далее – ИУП).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ИУП предназначен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индивидуализации содержания образования обучающегося с ЗПР в соответствии: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с его особыми образовательными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потребностями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с учетом индивидуальных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ИУП разрабатывается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отдельного обучающегося или группы обучающихся на основе учебного плана образовательной организации в соответствии с АООП ООО обучающихся с ЗПР.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учебный план фиксирует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общий объем учебной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нагрузки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максимальный объем аудиторной (классной)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нагрузки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название и структуру предметной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учебное время, отводимое на освоение предметной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60647"/>
            <a:ext cx="5255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учебный план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7122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33265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Статистическая информация  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результатам мониторинга ЦПМПК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37315519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5892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2021 г. – 374 инклюзивных общеобразовательных организаций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2022 г. – 361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инклюзивных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общеобразовательных организаций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2023 г. 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370 инклюзивных общеобразовательных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2981469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260647"/>
            <a:ext cx="5255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учебный план 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62663"/>
              </p:ext>
            </p:extLst>
          </p:nvPr>
        </p:nvGraphicFramePr>
        <p:xfrm>
          <a:off x="315990" y="908720"/>
          <a:ext cx="8720506" cy="280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7460"/>
                <a:gridCol w="6213046"/>
              </a:tblGrid>
              <a:tr h="5464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осуществления </a:t>
                      </a:r>
                    </a:p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обучения по ИУП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определяется образовательной организацией самостоятельно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ИУП</a:t>
                      </a:r>
                    </a:p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осуществляется в пределах осваиваемой образовательной программы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930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реализация  ИУП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учебные занятия в классе с другими обучающимися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индивидуальные или групповые занятия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дистанционное обучение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онлайн-обучение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очно-заочное обучение</a:t>
                      </a:r>
                    </a:p>
                  </a:txBody>
                  <a:tcPr/>
                </a:tc>
              </a:tr>
              <a:tr h="3394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реализации ИУП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составляется на определенный срок, обычно на 1 учебный год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43808" y="3861048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обучения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ИУП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5070337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оформляется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руководителя образовательной организации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0" y="4316568"/>
            <a:ext cx="87507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письменного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родителей (законных представителей)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355974" y="4704194"/>
            <a:ext cx="467499" cy="36431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5964" y="5733256"/>
            <a:ext cx="8716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ИУП осуществляется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организацией в течение двух недель с момента поступления заявления родителей (законных представителей). Обучение по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ИУП начинается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как правило, с начала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1712160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индивидуализации содержания в предметной и коррекционно-развивающей областях ИУП предусматривает: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проведение учебных занятий, обеспечивающих различные интересы обучающихся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увеличение учебных часов, отводимых на изучение отдельных предметов, как мера предупреждения или преодоления образовательных дефицитов у обучающихся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введение курсов и занятий коррекционно-развивающей области, специфичных для удовлетворения индивидуальных потребностей обучающегося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дополнение учебных курсов внеурочной деятельности, обеспечивающих особые образовательные потребности обучающихся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включение курсов внеурочной деятельности в рамках дополнительного образования в соответствии с интересами и способностями обучающихся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60646"/>
            <a:ext cx="5255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учебный план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24715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Примерный недельный учебный план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028" y="764704"/>
            <a:ext cx="8496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6088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основного общего образования обучающихся с ЗПР представлены три варианта примерного недельного учебного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53509955"/>
              </p:ext>
            </p:extLst>
          </p:nvPr>
        </p:nvGraphicFramePr>
        <p:xfrm>
          <a:off x="323528" y="1411034"/>
          <a:ext cx="8568952" cy="5186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363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995" y="908720"/>
            <a:ext cx="8597841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При проведении занятий по иностранному языку, технологии, информатике, а также по физике и химии (во время проведения практических занятий) класс делится на две группы.</a:t>
            </a:r>
          </a:p>
          <a:p>
            <a:pPr indent="446088"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 предметной области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«Иностранные языки»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предусматривается изучение одного иностранного языка по причине особенностей психофизического развития обучающихся с ЗПР. На изучение предмета «Иностранный язык» отводится 3 часа в неделю. </a:t>
            </a:r>
          </a:p>
          <a:p>
            <a:pPr indent="446088"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 учебном плане количество часов на изучение учебного предмета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«Адаптивная физическая культура»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составляет 2 часа в неделю, третий час может быть реализован образовательной организацией за счет часов внеурочной деятельности и/или за счет посещения обучающимися спортивных секций. Для обучающихся с ЗПР, физическое развитие которых приближается или соответствует возрастной норме, образовательная организация по согласованию с родителями обучающегося вправе делать выбор между учебным предметом «Физическая культура» и «Адаптивная физическая культура».</a:t>
            </a:r>
          </a:p>
          <a:p>
            <a:pPr indent="446088"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 часть учебного плана, формируемую участниками образовательных отношений, предлагается ввести в 5, 6 классах в объеме 1 час в неделю учебный предмет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«Информатика»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в результате изучения которого у обучающихся с ЗПР будут сформированы первоначальные представления по предмету, что будет способствовать профилактике трудностей в изучении данного предмета в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7–9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классах.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0020" y="17217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703080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828092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Назначение плана внеурочной деятельности – психолого-педагогическое сопровождение обучающихся с ЗПР с учетом их особых образовательных потребностей, уровня социальной адаптации и развития, индивидуальных способностей и познавательных интересов.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внеурочной деятельности формируется образовательной организацией с учетом предоставления права участникам образовательных отношений выбора направления и содержания учебных курсов.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60647"/>
            <a:ext cx="5302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внеурочной деятельности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66891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224" y="764704"/>
            <a:ext cx="8586255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Основными задачами организации внеурочной деятельности с обучающимися с ЗПР являются следующие: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поддержка учебной деятельности обучающихся с ЗПР в достижении планируемых результатов освоения программы основного общего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расширение сферы жизненной (социальной) компетенции обучающихся с ЗПР подросткового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возраста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совершенствование навыков общения со сверстниками и коммуникативных умений в разновозрастной школьной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среде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навыков организации своей жизнедеятельности с учетом правил безопасного образа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жизни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повышение общей культуры обучающихся с ЗПР, углубление их интереса к познавательной и проектно-исследовательской деятельности с учетом возрастных и индивидуальных особенностей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участников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развитие навыков совместной деятельности со сверстниками, становление качеств, обеспечивающих успешность участия в коллективном труде: умение договариваться, подчиняться, руководить, проявлять инициативу, ответственность; становление умений командной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культуры безопасного и ответственного поведения в информационной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среде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8864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внеурочной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2051490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418" y="55172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внеурочной деятельности должны предусматривать активность и самостоятельность обучающихся, сочетать индивидуальную и групповую работу; обеспечивать проектную и исследовательскую деятельность, экскурсии (в музеи, парки, на предприятия и др.), походы, деловые игры и пр.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479" y="1886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организация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внеурочной деятельности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05905491"/>
              </p:ext>
            </p:extLst>
          </p:nvPr>
        </p:nvGraphicFramePr>
        <p:xfrm>
          <a:off x="299479" y="836712"/>
          <a:ext cx="8593001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30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Календарный план воспитательной работы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798" y="1156102"/>
            <a:ext cx="703354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разрабатывается образовательной организацией самостоятельно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501008"/>
            <a:ext cx="703369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учетом </a:t>
            </a: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кадровых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материально-технических особенностей </a:t>
            </a: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Примерной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программой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(утвержденной 2 июня 2020 года заседанием Федерального учебно-методического объединения по общему образованию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этнокультурных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традиций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воспитательной направленности в регионе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43798" y="2561847"/>
            <a:ext cx="699354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составляется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текущий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год</a:t>
            </a:r>
            <a:endParaRPr lang="ru-RU" dirty="0"/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467544" y="1498928"/>
            <a:ext cx="936104" cy="3154208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683568" y="1530424"/>
            <a:ext cx="720230" cy="1322512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7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57" y="836712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Материально-техническая база образовательной организации должна быть приведена в соответствие с задачами по обеспечению реализации АООП ООО обучающихся с ЗПР и созданию соответствующей образовательной и социальной среды.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связи с этим в структуре материально-технического обеспечения процесса образования должна быть отражена специфика требований к: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организации пространства, в котором обучается обучающийся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организации временного режима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техническим средствам обучения обучающихся с ЗПР на уровне основного общего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учебникам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рабочим тетрадям, дидактическим материалам, компьютерным инструментам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</a:p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реализации коррекционно-развивающей области учебного плана и ФАОП ООО обучающихся с ЗПР в образовательной организации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отдельных специально оборудованных помещений для проведения занятий с учителем-дефектологом, педагогом-психологом,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учителем-логопедом.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8864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Материально-техническая база </a:t>
            </a:r>
          </a:p>
        </p:txBody>
      </p:sp>
    </p:spTree>
    <p:extLst>
      <p:ext uri="{BB962C8B-B14F-4D97-AF65-F5344CB8AC3E}">
        <p14:creationId xmlns:p14="http://schemas.microsoft.com/office/powerpoint/2010/main" val="1352010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Технические средства обучения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49694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средства обучения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дают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удовлетворить особые образовательные потребности обучающихся с ЗПР на уровне основного общего образования, способствуют мотивации учебной деятельности и обеспечивают возможности применения дистанционных технологий в случае необходимости.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техническим средствам обучения обучающихся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относятся: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c колонками (моноблоки) и выходом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принтер, сканер, мультимедийные проекторы с экранами, интерактивные доски, коммуникационные каналы, программные продукты,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ассистивные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технологии, средства для хранения и переноса информации (USB накопители), музыкальные центры с набором аудиодисков с музыкальными записями, аудиокнигами и др. </a:t>
            </a:r>
          </a:p>
          <a:p>
            <a:pPr indent="446088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освоении АООП ООО обучающиеся с ЗПР обучаются по базовым учебникам, входящим в Федеральный перечень учебников для сверстников, не имеющих ограничений здоровья, со специальными, учитывающими особые образовательные потребности, приложениями и дидактическими материалами, учебными пособиями, рабочими тетрадями и пр. на бумажных и/или электронных носителях, обеспечивающими реализацию программы коррекционной работы и специальную поддержку освоения АООП ООО. </a:t>
            </a:r>
          </a:p>
        </p:txBody>
      </p:sp>
    </p:spTree>
    <p:extLst>
      <p:ext uri="{BB962C8B-B14F-4D97-AF65-F5344CB8AC3E}">
        <p14:creationId xmlns:p14="http://schemas.microsoft.com/office/powerpoint/2010/main" val="88528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5688449"/>
            <a:ext cx="531281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по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индивидуальному учебному плану, разрабатываемому образовательной организацией самостоятельно, с учетом пролонгации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вносится корректировка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рабочие программы учебных предметов, курсов,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модулей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624"/>
            <a:ext cx="90364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Федеральная адаптированная образовательная программа основного общего образования для обучающихся с задержкой психического развития (вариант 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097" y="1771850"/>
            <a:ext cx="194421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ФАОП ООО для обучающихся с ЗПР (вариант 7)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1774568"/>
            <a:ext cx="626469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программа, адаптированная для обучения данной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обучающихся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799" y="2329184"/>
            <a:ext cx="6264697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обеспечивающая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коррекцию нарушений развития и социальную адаптацию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6775" y="2921520"/>
            <a:ext cx="17209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предназначена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4097" y="3300873"/>
            <a:ext cx="8594609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обучающихся, успешно освоивших АООП НОО обучающихся с ЗПР (варианты 7.1 и 7.2) в соответствии с ФГОС НОО обучающихся с ОВЗ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9772" y="3836854"/>
            <a:ext cx="8588934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нуждающихся в пролонгации специальных образовательных условий на уровне основного общего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в случае необходимости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2971" y="4490813"/>
            <a:ext cx="15647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формируется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9772" y="4861083"/>
            <a:ext cx="8588934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учетом психолого-педагогических особенностей развития и особых образовательных потребностей обучающихся с ЗПР 11-15 лет.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4959" y="5405262"/>
            <a:ext cx="58662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получения основного общего образования 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4828" y="5743816"/>
            <a:ext cx="3137052" cy="3077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 лет (5-9 классы)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7640" y="6119336"/>
            <a:ext cx="3160460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увеличен, но не более, чем до шести лет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ООО, раздел 1, п. 17</a:t>
            </a:r>
            <a:r>
              <a:rPr lang="ru-RU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/>
          </a:p>
        </p:txBody>
      </p:sp>
      <p:sp>
        <p:nvSpPr>
          <p:cNvPr id="15" name="Овал 14"/>
          <p:cNvSpPr/>
          <p:nvPr/>
        </p:nvSpPr>
        <p:spPr>
          <a:xfrm>
            <a:off x="135557" y="3493998"/>
            <a:ext cx="197263" cy="1545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35557" y="4021189"/>
            <a:ext cx="197263" cy="1545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35557" y="5099988"/>
            <a:ext cx="197263" cy="1545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3772" y="5820429"/>
            <a:ext cx="197263" cy="1545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3771" y="6313781"/>
            <a:ext cx="197263" cy="1545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347864" y="6313781"/>
            <a:ext cx="288032" cy="283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411760" y="1916832"/>
            <a:ext cx="288032" cy="2160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420144" y="2463616"/>
            <a:ext cx="288032" cy="2160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66410"/>
            <a:ext cx="885698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Усиление предметно-практической деятельности с активизацией сенсорных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2. Чередование видов деятельности,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задействующих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различные сенсорные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3. Освоение материала с опорой на алгоритм, «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пошаговость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» в изучении материала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Использование дополнительной визуальной опоры: планы, образцы, шаблоны, опорные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таблицы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5. Использование опорных слов и клише при формировании ответов обучающихся с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6. Обучение структурированию материала: составлению рисуночных и вербальных схем, таблиц, классификацией с обозначенными основаниями для их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составлени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7. Применение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технологий:</a:t>
            </a:r>
          </a:p>
          <a:p>
            <a:pPr marL="285750" indent="-285750" algn="just">
              <a:buFont typeface="Arial" panose="020B0604020202020204" pitchFamily="34" charset="0"/>
              <a:buChar char="−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рациональная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смена видов деятельности на уроке с целью предупреждения утомляемости обучающихся; организация подвижных видов деятельности, динамических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пауз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−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коммуникативных игр для решения учебных задач и формирование положительного отношения к учебным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предметам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−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культуры здорового образа жизни при изучении предметов и коррекционных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курсов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−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комфортной психологической атмосферы в процессе общения со сверстниками и педагогами на занятиях по учебным предметам, коррекционным курсам и во внеурочное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663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специфичные для обучающихся с ЗПР</a:t>
            </a:r>
          </a:p>
        </p:txBody>
      </p:sp>
    </p:spTree>
    <p:extLst>
      <p:ext uri="{BB962C8B-B14F-4D97-AF65-F5344CB8AC3E}">
        <p14:creationId xmlns:p14="http://schemas.microsoft.com/office/powerpoint/2010/main" val="2885128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специалисты, работающие в условиях инклюзии, должны обязательно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пройти профессиональную переподготовку или курсы повышения квалификации (в объеме 72 и более часов)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области инклюзивного образования, подтвержденные дипломом о профессиональной переподготовке или удостоверением о повышении квалификации установленного образца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6088"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процесс реализации ФАООП ООО обучающихся с ЗПР (в условиях инклюзии) образовательная организация может временно или постоянно обеспечить (по рекомендации ПМПК) участие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тьютора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который должен иметь высшее/ среднее профессиональное образование по направлению подготовки «Образование и педагогика» и дополнительная профессиональная подготовка по направлению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Тьюторское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сопровождение детей с ОВЗ».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9203" y="26064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Кадровое обеспечение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01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9318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5301207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555" y="39369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11660" y="2636912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4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организации, осуществляющие образовательную деятельность по имеющим государственную аккредитацию образовательным программам основного общего образования, разрабатывают АООП ООО в соответствии с ФГОС ООО и ФАОП ООО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этом содержание и планируемые результаты разработанной образовательной организацией АООП ООО должны быть не ниже соответствующих содержания и планируемых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результатов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 ФАОП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ООО.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разработке АООП ООО образовательная организация предусматривает непосредственное применение при реализации обязательной части АООП ООО федеральных рабочих программ по учебным предметам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«Русский язык»</a:t>
            </a: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«Литература»</a:t>
            </a: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«История»</a:t>
            </a: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«Обществознание»</a:t>
            </a: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«География» </a:t>
            </a: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«Основы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безопасности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жизнедеятельности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indent="446088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учебных предметов обеспечивают достижение планируемых результатов освоения ФАОП ОО и разработаны на основе требований ФГОС ООО к результатам освоения программы основного общего образования.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2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Тематическое планирование и количество часов, отводимых на освоение каждой темы учебного курса, предмета, дисциплины ФАОП ООО обучающихся с ЗПР, в целом совпадают с соответствующим разделом ФООП ООО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этом образовательная организация вправе сама вносить изменения: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 учебного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материала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распределение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учебного материала по годам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изменения тем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часов на освоение каждой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 данных изменений должно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основываться на: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выбранным образовательной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психофизическими особенностями обучающихся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степенью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освоенности ими учебных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Тематическое планирование и количество часов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417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844824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Сохраняются недостаточная целенаправленность деятельности, трудности сосредоточения и удержания алгоритма выполняемых учебных действий, неумение организовать свое рабочее время, отсутствие инициативы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2. Отсутствие стойкого познавательного интереса, мотивации достижения результата, стремления к поиску информации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Работоспособность обучающихся с ЗПР неравномерна и зависит от характера выполняемых заданий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Для обучающихся с ЗПР характерны трудности усвоения и оперирования понятиями, склонность к их смешению, семантическим заменам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учебной деятельности </a:t>
            </a: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усвоения учебного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материала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с ЗПР на уровне ООО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6684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946" y="1124744"/>
            <a:ext cx="863653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адаптации содержания программы учебных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предметов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дифференцированном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подходе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коррекционного компонента в содержание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урока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коррекция приемов мыслительной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pPr indent="27305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специальных методов и приемов, использование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пошаговости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при предъявлении учебного материала, применение алгоритмов, визуальной поддержки, опорных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схем</a:t>
            </a:r>
          </a:p>
          <a:p>
            <a:pPr indent="27305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рабочего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функционального состояния центральной нервной системы обучающихся с ЗПР: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замедленного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темпа переработки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</a:p>
          <a:p>
            <a:pPr marL="628650" indent="-285750"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пониженного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тонуса</a:t>
            </a:r>
          </a:p>
          <a:p>
            <a:pPr marL="628650" indent="-285750"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склонности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аффективной дезорганизации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pPr marL="628650" indent="-285750" algn="just">
              <a:spcAft>
                <a:spcPts val="600"/>
              </a:spcAft>
              <a:buFontTx/>
              <a:buChar char="-"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деконцентрации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внимания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использование специального подхода к оценке образовательных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946" y="188640"/>
            <a:ext cx="8579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</a:t>
            </a: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ЗПР на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92" y="371703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достижения предметных результатов освоения АООП ООО включает 2 компонента: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Результаты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промежуточной аттестации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Результаты ГИА выпускников с ЗПР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237" y="1886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достижения освоения АООП ООО обучающимися с ЗПР на уровне ООО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92" y="112474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4500" algn="just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достижения обучающихся с ЗПР в целом должны соответствовать требованиям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итоговым достижениям сверстников с нормальным развитием, определяемым ФГОС ООО.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7623" y="2504076"/>
            <a:ext cx="1632089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оцениваться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623" y="2204342"/>
            <a:ext cx="628336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освоения академического компонента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33623" y="2850673"/>
            <a:ext cx="628336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социальной (жизненной) компетенции обучающихся с ЗПР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123728" y="2420888"/>
            <a:ext cx="360040" cy="2880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150826" y="3006391"/>
            <a:ext cx="360040" cy="2880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5939" y="5301208"/>
            <a:ext cx="85571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4500" algn="just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предметных результатов ведется каждым учителем в ходе процедур текущей, тематической, промежуточной и итоговой оценки, а также администрацией образовательной организации </a:t>
            </a:r>
            <a:r>
              <a:rPr lang="ru-RU" dirty="0">
                <a:solidFill>
                  <a:prstClr val="black"/>
                </a:solidFill>
              </a:rPr>
              <a:t>в ходе </a:t>
            </a:r>
            <a:r>
              <a:rPr lang="ru-RU" dirty="0" err="1">
                <a:solidFill>
                  <a:prstClr val="black"/>
                </a:solidFill>
              </a:rPr>
              <a:t>внутришкольного</a:t>
            </a:r>
            <a:r>
              <a:rPr lang="ru-RU" dirty="0">
                <a:solidFill>
                  <a:prstClr val="black"/>
                </a:solidFill>
              </a:rPr>
              <a:t> мониторинга.</a:t>
            </a:r>
          </a:p>
        </p:txBody>
      </p:sp>
    </p:spTree>
    <p:extLst>
      <p:ext uri="{BB962C8B-B14F-4D97-AF65-F5344CB8AC3E}">
        <p14:creationId xmlns:p14="http://schemas.microsoft.com/office/powerpoint/2010/main" val="244818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2825" y="128073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Мониторинговые процедуры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46075231"/>
              </p:ext>
            </p:extLst>
          </p:nvPr>
        </p:nvGraphicFramePr>
        <p:xfrm>
          <a:off x="179512" y="1244621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89738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4988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результатов освоения обучающимися с ЗПР программы коррекционной работы на уровне основного общего образования проводится с помощью мониторинговых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1500434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3398</Words>
  <Application>Microsoft Office PowerPoint</Application>
  <PresentationFormat>Экран (4:3)</PresentationFormat>
  <Paragraphs>324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106</dc:creator>
  <cp:lastModifiedBy>Света</cp:lastModifiedBy>
  <cp:revision>56</cp:revision>
  <cp:lastPrinted>2023-11-29T10:40:20Z</cp:lastPrinted>
  <dcterms:created xsi:type="dcterms:W3CDTF">2023-11-08T10:26:38Z</dcterms:created>
  <dcterms:modified xsi:type="dcterms:W3CDTF">2023-11-29T10:55:15Z</dcterms:modified>
</cp:coreProperties>
</file>