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76" r:id="rId20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78092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Особенности проведения ГИА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обучающихся с ОВЗ и (или)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инвалидностью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по образовательным программам основного общего и среднего общего образования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5013176"/>
            <a:ext cx="3121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Фомина Л.И.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заведующий ЦПМПК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Курганской области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76" y="1124743"/>
            <a:ext cx="1141711" cy="11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06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446088" algn="just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 результатам комплексного обследования составляется заключение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протокол ПМПК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446088" algn="just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Заключение ПМПК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документ, который содержит информацию о необходимости или отсутствии необходимости организации специальных условий при проведении ГИА, а также перечень условий при проведении ГИА в соответствии с индивидуальными особенностями выпускника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446088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Протокол ПМПК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документ, который содержит персональные данные выпускника, документы подтверждающие право ребенка на специальные условия при сдаче ГИА.</a:t>
            </a:r>
          </a:p>
          <a:p>
            <a:pPr marL="0" indent="446088"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9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536575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При выводе специалистов комиссии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 наличии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особенностей в физическом и (или) психическом развитии и поведении, затрудняющих прохождение ГИА на общих основаниях и подтвержденных медицинскими и педагогическими документами,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выпускнику выдается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заключение и протокол ПМПК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 том, что он нуждается в создании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специальных условий при проведении ГИА с учетом индивидуальных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особенностей.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46088" algn="just"/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marL="0" indent="446088" algn="just"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отсутствии</a:t>
            </a:r>
            <a:r>
              <a:rPr lang="ru-RU" dirty="0">
                <a:latin typeface="Arial" pitchFamily="34" charset="0"/>
                <a:cs typeface="Arial" pitchFamily="34" charset="0"/>
              </a:rPr>
              <a:t> клинически значимых особенностей в физическом и психическом развитии и поведении, подтвержденными медицинскими документами (заключением ВК лечебно-профилактического учреждения, заключением профильного, ведущего врача (психиатра,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сурдолога</a:t>
            </a:r>
            <a:r>
              <a:rPr lang="ru-RU" dirty="0">
                <a:latin typeface="Arial" pitchFamily="34" charset="0"/>
                <a:cs typeface="Arial" pitchFamily="34" charset="0"/>
              </a:rPr>
              <a:t>, офтальмолога, невролога, ортопеда или эндокринолога) и результатами психолого-педагогического обследования выпускнику, осваивающему образовательную программу основного общего или среднего общего образования, выдается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заключение ПМПК</a:t>
            </a:r>
            <a:r>
              <a:rPr lang="ru-RU" dirty="0">
                <a:latin typeface="Arial" pitchFamily="34" charset="0"/>
                <a:cs typeface="Arial" pitchFamily="34" charset="0"/>
              </a:rPr>
              <a:t> о том, что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он не нуждается в создании специальных условий при проведении ГИА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46088" algn="just"/>
            <a:endParaRPr lang="ru-RU" u="sng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9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5476"/>
            <a:ext cx="8579296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Процедура комплексного обследования выпускника специалистами ПМПК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Анализ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запроса родителей (законных представителей) или выпускника, если ему на момент обследования исполнилось 18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лет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Анализ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медицинской и педагогической документации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Психолого-педагогическое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обследование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Заполнение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специалистами ПМПК результатов психолого-педагогического обследования в протоколах специалистов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ПМПК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92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Психолого-педагогическое обследование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1 этап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Социально-бытовая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ориентировка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 своем собственном здоровье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о трудностях в обучении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Понимание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перспективы после обучения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 специальных условиях при сдаче ГИА</a:t>
            </a:r>
          </a:p>
          <a:p>
            <a:pPr marL="0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этап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Заполнение специалистами ПМПК сведений по результатам обследования по следующим позициям:</a:t>
            </a:r>
          </a:p>
          <a:p>
            <a:pPr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поведенческие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и эмоциональные реакции подростка в ситуации обследования</a:t>
            </a:r>
          </a:p>
          <a:p>
            <a:pPr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моторно-двигательной сферы</a:t>
            </a:r>
          </a:p>
          <a:p>
            <a:pPr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развития сенсорной сферы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Отдельно отмечается:</a:t>
            </a:r>
          </a:p>
          <a:p>
            <a:pPr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поведения родителей (законных представителей)</a:t>
            </a:r>
          </a:p>
          <a:p>
            <a:pPr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дополнительные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сведения о ребенке, полученные из беседы с родителями (законными представителями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8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Педагогическая документация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/>
          </a:bodyPr>
          <a:lstStyle/>
          <a:p>
            <a:pPr algn="just">
              <a:buFont typeface="Calibri" pitchFamily="34" charset="0"/>
              <a:buChar char="‒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педагогическая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характеристика (Письмо Департамента образования и науки Курганской области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14 сентября 2020г. № исх. 08-03978/20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предыдущие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заключения ПМПК о создании обучающемуся специальных условий при получении образования, которые подтверждают факт принадлежности обучающегося к категории «Обучающийся с ОВЗ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приказ(ы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образовательной организации о переводе обучающегося на обучение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дому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письменные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работы обучающегося (тетради: рабочие или для контрольных работ за текущий учебный год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0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Письменные работы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Анализ письменных работ обучающегося позволяет специалистам ПМПК:</a:t>
            </a: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графо-моторные возможности обучающихся, отметить особенности почерка, ориентации на плоскости, рациональность размещения письменного текста на тетрадном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листе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выявить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условия, созданные при обучении выпускников с ОВЗ (слабовидение, НОДА, ТНР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состояние письменной речи, характер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дисграфических</a:t>
            </a:r>
            <a:r>
              <a:rPr lang="ru-RU" dirty="0">
                <a:latin typeface="Arial" pitchFamily="34" charset="0"/>
                <a:cs typeface="Arial" pitchFamily="34" charset="0"/>
              </a:rPr>
              <a:t> и орфографических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ошибок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предположить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отклонения в эмоциональной сфере (обводки букв, очень сильный или слабый нажим, стирания, зачёркивание и т.п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41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65104"/>
          </a:xfrm>
        </p:spPr>
        <p:txBody>
          <a:bodyPr>
            <a:normAutofit/>
          </a:bodyPr>
          <a:lstStyle/>
          <a:p>
            <a:pPr marL="0" indent="536575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Комплексное обследование выпускников, которым необходимо определение специальных условий при прохождении ГИА, проводятся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ЦПМПК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только в помещениях комиссии, так как на основании письма Министерства просвещения РФ от 31 мая 2019 г. № ТС-137/07 ЦПМПК в своей деятельности используют автоматизированную информационную систему ПМПК с 1 сентября 2019 г.</a:t>
            </a:r>
          </a:p>
        </p:txBody>
      </p:sp>
    </p:spTree>
    <p:extLst>
      <p:ext uri="{BB962C8B-B14F-4D97-AF65-F5344CB8AC3E}">
        <p14:creationId xmlns:p14="http://schemas.microsoft.com/office/powerpoint/2010/main" val="410812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3/1614558468_105-p-chelovechki-na-belom-fone-1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80" y="3984094"/>
            <a:ext cx="1307306" cy="16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686" y="27685"/>
            <a:ext cx="8905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у/о (интеллектуальными нарушениями) (вариант 9.1)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267" y="908720"/>
            <a:ext cx="381268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ФГОС О УО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 9-13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908720"/>
            <a:ext cx="44955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Базовые учебные планы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до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9-11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162" y="1916832"/>
            <a:ext cx="38126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Итоговая аттестация в форме 2-х испытаний (с 2024 г.)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4495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Норма ФГОС О У/О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проведении итоговой аттестации не распространяется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852936"/>
            <a:ext cx="21602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Комплексная 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предметных результатов усвоения обучающимися русского языка, чтения (литературного чтения), математики и основ социальной жизни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9772" y="2852936"/>
            <a:ext cx="1584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знаний и умений по выбранному профилю труда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2208" y="2501607"/>
            <a:ext cx="449555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Прохождение итоговой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аттестации в целях получения свидетельства об обучении не требуется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3329989"/>
            <a:ext cx="449555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Минобразования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 14 марта 2001 г. N 29/1448-6 "О рекомендациях о порядке проведения экзаменов по трудовому обучению выпускников специальных (коррекционных) образовательных учреждений VIII вида" действует в части, не противоречащей Закону об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образовании, т.е. не регламентирует обязательность проведения экзамена по трудовому обучению (Письмо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РФ от 3 июня 2021 № АК-491/07 «О проведении итоговой аттестации»)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021288"/>
            <a:ext cx="87452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с частью 13 статьи 60 Закона об образовании и приказом 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10686" y="1324218"/>
            <a:ext cx="361162" cy="869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624925" y="130882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752906" y="2257310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777325" y="332998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99592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047670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0" idx="2"/>
            <a:endCxn id="11" idx="0"/>
          </p:cNvCxnSpPr>
          <p:nvPr/>
        </p:nvCxnSpPr>
        <p:spPr>
          <a:xfrm flipH="1">
            <a:off x="4552127" y="5792202"/>
            <a:ext cx="2123632" cy="22908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1" idx="0"/>
          </p:cNvCxnSpPr>
          <p:nvPr/>
        </p:nvCxnSpPr>
        <p:spPr>
          <a:xfrm>
            <a:off x="1259632" y="4884261"/>
            <a:ext cx="3292495" cy="11370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1" idx="0"/>
          </p:cNvCxnSpPr>
          <p:nvPr/>
        </p:nvCxnSpPr>
        <p:spPr>
          <a:xfrm>
            <a:off x="3311860" y="3807043"/>
            <a:ext cx="1240267" cy="22142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208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145675"/>
            <a:ext cx="86332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умеренной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, тяжелой,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глубокой умственной отсталостью, с тяжелыми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множественными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396" y="5018140"/>
            <a:ext cx="862357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>
                <a:latin typeface="Arial" pitchFamily="34" charset="0"/>
                <a:cs typeface="Arial" pitchFamily="34" charset="0"/>
              </a:rPr>
              <a:t>частью 13 статьи 60 Закона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образовании в РФ»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832" y="3270203"/>
            <a:ext cx="863327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Документ по итогам обучения по СИПР – характеристика за последний год обучения: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обучающийся знает и умеет на конец учебного периода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из полученных знаний может применять на практике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адекватность и самостоятельность их применения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2065384"/>
            <a:ext cx="862357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предметом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итоговой оценки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является достижение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обучающимися результатов освоения СИПР последнего года обучения и развитие их жизненной компетенции.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768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у/о (интеллектуальными нарушениями) (вариант 9.2)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27302" y="1792006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24972" y="2988714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16161" y="4747531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96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768" y="438383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2518" y="501317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0708" y="2204864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01" y="548679"/>
            <a:ext cx="1478589" cy="147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7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442" y="260648"/>
            <a:ext cx="869108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Нормативно-правовые основы организации ГИА для обучающихся с ОВЗ и (или) инвалидностью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45224"/>
            <a:ext cx="8547066" cy="12856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*п.44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приказа Министерства просвещения РФ от 7 ноября 2018 года № 189/1513 «Об утверждении Порядка проведения государственной итоговой аттестации по образовательным программам основного общего образования»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*п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 53 приказа Министерства просвещения РФ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7 ноября 2018 года № 190/1512 «Об утверждении Порядка проведения государственной итоговой аттестации по образовательным программам среднего общего образования»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89058" y="2060848"/>
            <a:ext cx="367240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участники государственной итоговой аттестации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89058" y="3212976"/>
            <a:ext cx="395354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 с ограниченными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возможностями здоровья 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дети-инвалиды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инвалиды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экстерны с ОВЗ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экстерны с ОВЗ и (или) инвалидностью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060848"/>
            <a:ext cx="367240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органы исполнительной власти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212976"/>
            <a:ext cx="395354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организуют проведение экзаменов в условиях, учитывающих состояние их здоровья, особенности психофизического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развития*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07704" y="2812051"/>
            <a:ext cx="324036" cy="372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663244" y="2808912"/>
            <a:ext cx="324036" cy="372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211960" y="220486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8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pitchFamily="34" charset="0"/>
              <a:buChar char="‒"/>
            </a:pPr>
            <a:r>
              <a:rPr lang="ru-RU" dirty="0">
                <a:latin typeface="Arial" pitchFamily="34" charset="0"/>
                <a:cs typeface="Arial" pitchFamily="34" charset="0"/>
              </a:rPr>
              <a:t>Для участников ГИА с ограниченными возможностями здоровья, участников ГИА - детей-инвалидов и инвалидов ГИА по их желанию проводится только по обязательным учебным предметам (далее - участники ГИА, проходящие ГИА только по обязательным учебным предметам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п. 7 приказа Министерства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РФ, </a:t>
            </a:r>
            <a:r>
              <a:rPr lang="ru-RU" sz="2900" i="1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07 ноября 2018 г. №189/1513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образования»</a:t>
            </a: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ГИА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проводится по русскому языку и математике (далее - обязательные учебные предметы), а также по следующим учебным предметам: литература, физика, химия, биология, география, история, обществознание, иностранные языки (английский, немецкий, французский, испанский и китайский), информатика и информационно-коммуникационные технологии (ИКТ) (далее - учебные предметы по выбору), которые обучающиеся, экстерны (далее вместе - участники ГИА) сдают на добровольной основе по своему выбору для предоставления результатов ЕГЭ при приеме на обучение по программам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и программам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специалитета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п. 8 приказа Министерства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РФ, </a:t>
            </a:r>
            <a:r>
              <a:rPr lang="ru-RU" sz="2900" i="1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07 ноября 2018 г. №190/1512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утверждении Порядка проведения государственной итоговой аттестации по образовательным программам среднего общего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образования»</a:t>
            </a:r>
            <a:endParaRPr lang="ru-RU" sz="29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8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836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Специальные условия проведения ГИА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ГИА в форме </a:t>
            </a:r>
            <a:r>
              <a:rPr lang="ru-RU" dirty="0">
                <a:latin typeface="Arial" pitchFamily="34" charset="0"/>
                <a:cs typeface="Arial" pitchFamily="34" charset="0"/>
              </a:rPr>
              <a:t>ГВЭ по всем учебным предметам в устной форме (по желанию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беспрепятственный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доступ участников ГИА в аудитории, туалетные и иные помещения, а также их пребывание в указанных помещениях, наличие пандусов,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поручней, </a:t>
            </a:r>
            <a:r>
              <a:rPr lang="ru-RU" dirty="0">
                <a:latin typeface="Arial" pitchFamily="34" charset="0"/>
                <a:cs typeface="Arial" pitchFamily="34" charset="0"/>
              </a:rPr>
              <a:t>расширенных дверных проемов, лифтов. При отсутствии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лифтов - </a:t>
            </a:r>
            <a:r>
              <a:rPr lang="ru-RU" dirty="0">
                <a:latin typeface="Arial" pitchFamily="34" charset="0"/>
                <a:cs typeface="Arial" pitchFamily="34" charset="0"/>
              </a:rPr>
              <a:t>расположение аудитории для экзаменов на первом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этаже; наличие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специальных кресел и других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приспособлений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продолжительности экзамена по учебному предмету на 1,5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часа 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продолжительности итогового собеседования по русскому языку на 30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минут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>
                <a:latin typeface="Arial" pitchFamily="34" charset="0"/>
                <a:cs typeface="Arial" pitchFamily="34" charset="0"/>
              </a:rPr>
              <a:t>увеличение продолжительности итогового сочинения (изложения) на 1,5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часа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>
                <a:latin typeface="Arial" pitchFamily="34" charset="0"/>
                <a:cs typeface="Arial" pitchFamily="34" charset="0"/>
              </a:rPr>
              <a:t>организация питания и перерывов для проведения необходимых лечебных и профилактических мероприятий во время проведения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экзаменов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5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85010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Специальные условия проведения ГИА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6) присутствие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ассистентов, оказывающих выпускникам с ОВЗ и (или) инвалидностью необходимую техническую помощь:</a:t>
            </a: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передвижении по ППЭ, ориентации в аудитории и получении информации, не относящейся к содержанию и выполнению заданий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экзамена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использовании технических средств, необходимых для выполнения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заданий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ведении записей, чтении заданий, в фиксации положения тела, ручки в кисти, удержании КИМ в вертикальном положении (для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выпускников с НОДА)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выполнении письменной экзаменационной работы на компьютере (настройки на экране, изменение шрифта, расположение экзаменационного материала на экране компьютера с учетом особенностей зрения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вызова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медицинского персонала (в случае необходимости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>
                <a:latin typeface="Arial" pitchFamily="34" charset="0"/>
                <a:cs typeface="Arial" pitchFamily="34" charset="0"/>
              </a:rPr>
              <a:t>глухих и слабослышащих выпускников  при необходимости привлечение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сурдопереводчика</a:t>
            </a:r>
            <a:r>
              <a:rPr lang="ru-RU" dirty="0">
                <a:latin typeface="Arial" pitchFamily="34" charset="0"/>
                <a:cs typeface="Arial" pitchFamily="34" charset="0"/>
              </a:rPr>
              <a:t>, в обязанности которого входит осуществление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сурдоперевода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всех этапах экзамена в т.ч. при устном разъяснении процедурных особенностей его проведения, при необходимости уточнения задания с помощью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сурдоперевода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Ассистент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относится на ГИА к категории привлекаемых лиц, которые проходят соответствующую подготовку для проведения ГИА.</a:t>
            </a:r>
          </a:p>
        </p:txBody>
      </p:sp>
    </p:spTree>
    <p:extLst>
      <p:ext uri="{BB962C8B-B14F-4D97-AF65-F5344CB8AC3E}">
        <p14:creationId xmlns:p14="http://schemas.microsoft.com/office/powerpoint/2010/main" val="289570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836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Специальные условия проведения ГИА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514350" lvl="0" indent="-514350" algn="just">
              <a:buFont typeface="+mj-lt"/>
              <a:buAutoNum type="arabicParenR" startAt="7"/>
            </a:pPr>
            <a:r>
              <a:rPr lang="ru-RU" dirty="0">
                <a:latin typeface="Arial" pitchFamily="34" charset="0"/>
                <a:cs typeface="Arial" pitchFamily="34" charset="0"/>
              </a:rPr>
              <a:t>использование на ГИА необходимых для выполнения заданий технических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средств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7"/>
            </a:pPr>
            <a:r>
              <a:rPr lang="ru-RU" dirty="0">
                <a:latin typeface="Arial" pitchFamily="34" charset="0"/>
                <a:cs typeface="Arial" pitchFamily="34" charset="0"/>
              </a:rPr>
              <a:t> оборудование аудитории для проведения экзамена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звукоусиливающей </a:t>
            </a:r>
            <a:r>
              <a:rPr lang="ru-RU" dirty="0">
                <a:latin typeface="Arial" pitchFamily="34" charset="0"/>
                <a:cs typeface="Arial" pitchFamily="34" charset="0"/>
              </a:rPr>
              <a:t>аппаратурой как коллективного, так и индивидуального пользования (для слабослышащих выпускников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7"/>
            </a:pPr>
            <a:r>
              <a:rPr lang="ru-RU" dirty="0">
                <a:latin typeface="Arial" pitchFamily="34" charset="0"/>
                <a:cs typeface="Arial" pitchFamily="34" charset="0"/>
              </a:rPr>
              <a:t>оформление экзаменационных материалов рельефно-точечным шрифтом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Брайля</a:t>
            </a:r>
            <a:r>
              <a:rPr lang="ru-RU" dirty="0">
                <a:latin typeface="Arial" pitchFamily="34" charset="0"/>
                <a:cs typeface="Arial" pitchFamily="34" charset="0"/>
              </a:rPr>
              <a:t> или в виде электронного документа, доступного с помощью компьютера; выполнение письменной экзаменационной работы рельефно-точечным шрифтом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Брайля</a:t>
            </a:r>
            <a:r>
              <a:rPr lang="ru-RU" dirty="0">
                <a:latin typeface="Arial" pitchFamily="34" charset="0"/>
                <a:cs typeface="Arial" pitchFamily="34" charset="0"/>
              </a:rPr>
              <a:t> или на компьютере; обеспечение достаточным количеством специальных принадлежностей для оформления ответов на экзамене рельефно-точечным шрифтом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Брайля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компьютером (для слепых участников ГИА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lvl="0" indent="-514350" algn="just">
              <a:buFont typeface="+mj-lt"/>
              <a:buAutoNum type="arabicParenR" startAt="7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копирование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экзаменационных материалов в день проведения экзамена в аудитории в присутствии членов ГЭК в увеличенном размере; обеспечение аудиторий для проведения экзаменов увеличительными устройствами; индивидуальное равномерное освещение не менее 300 люкс (для слабовидящих участников ГИА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7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письменной экзаменационной работы на компьютере (по желанию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 startAt="7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6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Основания для определения специальных условий при прохождении ГИА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315123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выпускники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экстерны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ОВЗ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869704"/>
            <a:ext cx="3168352" cy="1207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заключения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ПМПК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свидетельства об инвалидности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0424" y="3113348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дети-инвалиды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инвалиды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ОВЗ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844824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ПМПК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365104"/>
            <a:ext cx="3168352" cy="104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дети-инвалиды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инвалиды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экстерны-инвалиды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4527122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копия свидетельства об инвалидности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923928" y="206084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23928" y="332937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23928" y="474314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8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44008" y="4311758"/>
            <a:ext cx="3816424" cy="4853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региональные нормативные акты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311759"/>
            <a:ext cx="3816424" cy="4853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федеральные нормативные акты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создания специальных условий при проведении ГИА для выпускников с ОВЗ, экстернов с ОВЗ, экстернов с инвалидностью, детей-инвалидов с ОВЗ, инвалидов с ОВЗ необходимо наличие заключения ПМПК с перечислением </a:t>
            </a: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специальных условий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1251" y="3307893"/>
            <a:ext cx="5567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Деятельность ПМПК регламентируют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797152"/>
            <a:ext cx="3816424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Положение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ПМПК 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приказ Министерства образования и науки Российской Федерации от 20 сентября 2013 г. № 1082 «Об утверждении Положения о ПМПК»)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90936" y="4933150"/>
            <a:ext cx="4484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Порядок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работы ПМПК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утвержденный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локальным актом учредителя ПМПК – региональными органами исполнительной власти для ЦПМПК или органом местного самоуправления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ТПМПК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7" idx="2"/>
            <a:endCxn id="19" idx="0"/>
          </p:cNvCxnSpPr>
          <p:nvPr/>
        </p:nvCxnSpPr>
        <p:spPr>
          <a:xfrm flipH="1">
            <a:off x="2231740" y="3769558"/>
            <a:ext cx="2593222" cy="5422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24" idx="0"/>
          </p:cNvCxnSpPr>
          <p:nvPr/>
        </p:nvCxnSpPr>
        <p:spPr>
          <a:xfrm>
            <a:off x="4824962" y="3769558"/>
            <a:ext cx="1727258" cy="542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64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Обязанности родителей (законных представителей)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Родитель (законный представитель) предъявляет на ПМПК в соответствии с п. 15 Положения о ПМПК: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документ</a:t>
            </a:r>
            <a:r>
              <a:rPr lang="ru-RU" dirty="0">
                <a:latin typeface="Arial" pitchFamily="34" charset="0"/>
                <a:cs typeface="Arial" pitchFamily="34" charset="0"/>
              </a:rPr>
              <a:t>, удостоверяющий его личность или документы, подтверждающие его полномочия по представлению интересов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выпускник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ОВЗ </a:t>
            </a:r>
            <a:r>
              <a:rPr lang="ru-RU" dirty="0">
                <a:latin typeface="Arial" pitchFamily="34" charset="0"/>
                <a:cs typeface="Arial" pitchFamily="34" charset="0"/>
              </a:rPr>
              <a:t>и (или) инвалидностью является совершеннолетним, он представляет в ПМПК копию паспорта и самостоятельно заполняет заявление на проведение комплексного обследования специалистами ПМПК и согласие на обработку персональных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данных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родители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выпускника с ОВЗ и (или) инвалидностью для проведения комплексного обследования заполняют заявление и согласие на обработку своих персональных данных и персональных данных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выпускника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родитель</a:t>
            </a:r>
            <a:r>
              <a:rPr lang="ru-RU" dirty="0">
                <a:latin typeface="Arial" pitchFamily="34" charset="0"/>
                <a:cs typeface="Arial" pitchFamily="34" charset="0"/>
              </a:rPr>
              <a:t>, взаимодействующий с ПМПК в режиме удаленного доступа, все документы, необходимые для проведения комплексного обследования, представляют в день проведения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обследования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61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1783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Нормативно-правовые основы организации ГИА для обучающихся с ОВЗ и (или) инвалидностью</vt:lpstr>
      <vt:lpstr>Презентация PowerPoint</vt:lpstr>
      <vt:lpstr>Специальные условия проведения ГИА</vt:lpstr>
      <vt:lpstr>Специальные условия проведения ГИА</vt:lpstr>
      <vt:lpstr>Специальные условия проведения ГИА</vt:lpstr>
      <vt:lpstr>Основания для определения специальных условий при прохождении ГИА</vt:lpstr>
      <vt:lpstr>Презентация PowerPoint</vt:lpstr>
      <vt:lpstr>Обязанности родителей (законных представителей)</vt:lpstr>
      <vt:lpstr>Заключение ПМПК</vt:lpstr>
      <vt:lpstr>Заключение ПМПК</vt:lpstr>
      <vt:lpstr>Процедура комплексного обследования выпускника специалистами ПМПК</vt:lpstr>
      <vt:lpstr>Психолого-педагогическое обследование </vt:lpstr>
      <vt:lpstr>Педагогическая документация</vt:lpstr>
      <vt:lpstr>Письменные работы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26</cp:revision>
  <cp:lastPrinted>2022-11-23T10:49:33Z</cp:lastPrinted>
  <dcterms:created xsi:type="dcterms:W3CDTF">2022-11-10T08:53:29Z</dcterms:created>
  <dcterms:modified xsi:type="dcterms:W3CDTF">2022-11-28T10:13:25Z</dcterms:modified>
</cp:coreProperties>
</file>