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4" r:id="rId6"/>
    <p:sldId id="291" r:id="rId7"/>
    <p:sldId id="263" r:id="rId8"/>
    <p:sldId id="265" r:id="rId9"/>
    <p:sldId id="262" r:id="rId10"/>
    <p:sldId id="286" r:id="rId11"/>
    <p:sldId id="269" r:id="rId12"/>
    <p:sldId id="268" r:id="rId13"/>
    <p:sldId id="270" r:id="rId14"/>
    <p:sldId id="267" r:id="rId15"/>
    <p:sldId id="272" r:id="rId16"/>
    <p:sldId id="274" r:id="rId17"/>
    <p:sldId id="276" r:id="rId18"/>
    <p:sldId id="277" r:id="rId19"/>
    <p:sldId id="289" r:id="rId20"/>
    <p:sldId id="279" r:id="rId21"/>
    <p:sldId id="281" r:id="rId22"/>
    <p:sldId id="283" r:id="rId23"/>
    <p:sldId id="285" r:id="rId24"/>
    <p:sldId id="292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D754D-F682-4FFD-944A-D038F2A74845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D0561F-B8B7-4AA9-8C69-4D5E22DDF559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Дети и подростки с нарушением поведения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83FFDA-FB17-4863-BA57-419E1263CAED}" type="parTrans" cxnId="{7ABB94D2-C3A1-4234-8197-3D166D0BEFBC}">
      <dgm:prSet/>
      <dgm:spPr/>
      <dgm:t>
        <a:bodyPr/>
        <a:lstStyle/>
        <a:p>
          <a:endParaRPr lang="ru-RU"/>
        </a:p>
      </dgm:t>
    </dgm:pt>
    <dgm:pt modelId="{04232DBD-4FCC-4701-8C2D-AE8FE5EC5428}" type="sibTrans" cxnId="{7ABB94D2-C3A1-4234-8197-3D166D0BEFBC}">
      <dgm:prSet/>
      <dgm:spPr/>
      <dgm:t>
        <a:bodyPr/>
        <a:lstStyle/>
        <a:p>
          <a:endParaRPr lang="ru-RU"/>
        </a:p>
      </dgm:t>
    </dgm:pt>
    <dgm:pt modelId="{14021CB0-0927-4947-9CD8-5D8DC1BA159E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Дети иностранных граждан, а также дети, прибывшие из ДНР и ЛНР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4069706-4B92-4F0E-B972-8A68CFF35F2A}" type="parTrans" cxnId="{9CF8FC5E-C126-4124-A5D1-23617DF1997A}">
      <dgm:prSet/>
      <dgm:spPr/>
      <dgm:t>
        <a:bodyPr/>
        <a:lstStyle/>
        <a:p>
          <a:endParaRPr lang="ru-RU"/>
        </a:p>
      </dgm:t>
    </dgm:pt>
    <dgm:pt modelId="{76008034-6446-4958-AF8E-792C09AB21A7}" type="sibTrans" cxnId="{9CF8FC5E-C126-4124-A5D1-23617DF1997A}">
      <dgm:prSet/>
      <dgm:spPr/>
      <dgm:t>
        <a:bodyPr/>
        <a:lstStyle/>
        <a:p>
          <a:endParaRPr lang="ru-RU"/>
        </a:p>
      </dgm:t>
    </dgm:pt>
    <dgm:pt modelId="{DDA5E300-BF84-440F-A99E-D5A608039F58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Лица старше 18 лет, не имеющих общего образования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endParaRPr lang="ru-RU" dirty="0"/>
        </a:p>
      </dgm:t>
    </dgm:pt>
    <dgm:pt modelId="{284572FB-8964-4AD0-BB6F-40125B9B2A37}" type="parTrans" cxnId="{D4C43F16-CAB8-4432-A5FF-268ED3F8C3C4}">
      <dgm:prSet/>
      <dgm:spPr/>
      <dgm:t>
        <a:bodyPr/>
        <a:lstStyle/>
        <a:p>
          <a:endParaRPr lang="ru-RU"/>
        </a:p>
      </dgm:t>
    </dgm:pt>
    <dgm:pt modelId="{4827555C-22DD-47BB-82BD-526DB9A6D344}" type="sibTrans" cxnId="{D4C43F16-CAB8-4432-A5FF-268ED3F8C3C4}">
      <dgm:prSet/>
      <dgm:spPr/>
      <dgm:t>
        <a:bodyPr/>
        <a:lstStyle/>
        <a:p>
          <a:endParaRPr lang="ru-RU"/>
        </a:p>
      </dgm:t>
    </dgm:pt>
    <dgm:pt modelId="{8B686070-8D1C-4B35-B592-C7B5B85D7A6D}" type="pres">
      <dgm:prSet presAssocID="{020D754D-F682-4FFD-944A-D038F2A748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CF62B9-8E0C-4B3D-8B2D-C1EA3DBC5A64}" type="pres">
      <dgm:prSet presAssocID="{7BD0561F-B8B7-4AA9-8C69-4D5E22DDF5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01A68-2727-4271-90E1-3CBC67D2D7F5}" type="pres">
      <dgm:prSet presAssocID="{04232DBD-4FCC-4701-8C2D-AE8FE5EC5428}" presName="sibTrans" presStyleCnt="0"/>
      <dgm:spPr/>
      <dgm:t>
        <a:bodyPr/>
        <a:lstStyle/>
        <a:p>
          <a:endParaRPr lang="ru-RU"/>
        </a:p>
      </dgm:t>
    </dgm:pt>
    <dgm:pt modelId="{AB29FD40-34CB-4659-B828-DB758E6911F6}" type="pres">
      <dgm:prSet presAssocID="{14021CB0-0927-4947-9CD8-5D8DC1BA15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7AC05-AAB0-4DD8-AE94-55917BC219EB}" type="pres">
      <dgm:prSet presAssocID="{76008034-6446-4958-AF8E-792C09AB21A7}" presName="sibTrans" presStyleCnt="0"/>
      <dgm:spPr/>
      <dgm:t>
        <a:bodyPr/>
        <a:lstStyle/>
        <a:p>
          <a:endParaRPr lang="ru-RU"/>
        </a:p>
      </dgm:t>
    </dgm:pt>
    <dgm:pt modelId="{ECCAE801-32B5-4E6C-96B6-22C588702102}" type="pres">
      <dgm:prSet presAssocID="{DDA5E300-BF84-440F-A99E-D5A608039F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FF114-E4C1-4143-9AF6-65EBC2239D55}" type="presOf" srcId="{7BD0561F-B8B7-4AA9-8C69-4D5E22DDF559}" destId="{0ACF62B9-8E0C-4B3D-8B2D-C1EA3DBC5A64}" srcOrd="0" destOrd="0" presId="urn:microsoft.com/office/officeart/2005/8/layout/default"/>
    <dgm:cxn modelId="{DE5076B7-DB5B-44B2-8C18-331FBCA8B8CA}" type="presOf" srcId="{14021CB0-0927-4947-9CD8-5D8DC1BA159E}" destId="{AB29FD40-34CB-4659-B828-DB758E6911F6}" srcOrd="0" destOrd="0" presId="urn:microsoft.com/office/officeart/2005/8/layout/default"/>
    <dgm:cxn modelId="{D9C7EDAF-CA83-41C3-B044-140D873C35F3}" type="presOf" srcId="{DDA5E300-BF84-440F-A99E-D5A608039F58}" destId="{ECCAE801-32B5-4E6C-96B6-22C588702102}" srcOrd="0" destOrd="0" presId="urn:microsoft.com/office/officeart/2005/8/layout/default"/>
    <dgm:cxn modelId="{D4C43F16-CAB8-4432-A5FF-268ED3F8C3C4}" srcId="{020D754D-F682-4FFD-944A-D038F2A74845}" destId="{DDA5E300-BF84-440F-A99E-D5A608039F58}" srcOrd="2" destOrd="0" parTransId="{284572FB-8964-4AD0-BB6F-40125B9B2A37}" sibTransId="{4827555C-22DD-47BB-82BD-526DB9A6D344}"/>
    <dgm:cxn modelId="{61D3B97B-174E-459E-BE48-EF45D4D8586A}" type="presOf" srcId="{020D754D-F682-4FFD-944A-D038F2A74845}" destId="{8B686070-8D1C-4B35-B592-C7B5B85D7A6D}" srcOrd="0" destOrd="0" presId="urn:microsoft.com/office/officeart/2005/8/layout/default"/>
    <dgm:cxn modelId="{7ABB94D2-C3A1-4234-8197-3D166D0BEFBC}" srcId="{020D754D-F682-4FFD-944A-D038F2A74845}" destId="{7BD0561F-B8B7-4AA9-8C69-4D5E22DDF559}" srcOrd="0" destOrd="0" parTransId="{4483FFDA-FB17-4863-BA57-419E1263CAED}" sibTransId="{04232DBD-4FCC-4701-8C2D-AE8FE5EC5428}"/>
    <dgm:cxn modelId="{9CF8FC5E-C126-4124-A5D1-23617DF1997A}" srcId="{020D754D-F682-4FFD-944A-D038F2A74845}" destId="{14021CB0-0927-4947-9CD8-5D8DC1BA159E}" srcOrd="1" destOrd="0" parTransId="{F4069706-4B92-4F0E-B972-8A68CFF35F2A}" sibTransId="{76008034-6446-4958-AF8E-792C09AB21A7}"/>
    <dgm:cxn modelId="{4FE9C0F2-B53B-400A-B53D-2747933AD8DF}" type="presParOf" srcId="{8B686070-8D1C-4B35-B592-C7B5B85D7A6D}" destId="{0ACF62B9-8E0C-4B3D-8B2D-C1EA3DBC5A64}" srcOrd="0" destOrd="0" presId="urn:microsoft.com/office/officeart/2005/8/layout/default"/>
    <dgm:cxn modelId="{E03D45E1-478E-45F9-8E1F-A689A8A921E2}" type="presParOf" srcId="{8B686070-8D1C-4B35-B592-C7B5B85D7A6D}" destId="{06E01A68-2727-4271-90E1-3CBC67D2D7F5}" srcOrd="1" destOrd="0" presId="urn:microsoft.com/office/officeart/2005/8/layout/default"/>
    <dgm:cxn modelId="{844B57D0-B2F1-44B9-AE91-B0C5967F80A6}" type="presParOf" srcId="{8B686070-8D1C-4B35-B592-C7B5B85D7A6D}" destId="{AB29FD40-34CB-4659-B828-DB758E6911F6}" srcOrd="2" destOrd="0" presId="urn:microsoft.com/office/officeart/2005/8/layout/default"/>
    <dgm:cxn modelId="{98A932AA-52E0-418B-98F2-2AD88DC86A46}" type="presParOf" srcId="{8B686070-8D1C-4B35-B592-C7B5B85D7A6D}" destId="{E3F7AC05-AAB0-4DD8-AE94-55917BC219EB}" srcOrd="3" destOrd="0" presId="urn:microsoft.com/office/officeart/2005/8/layout/default"/>
    <dgm:cxn modelId="{73A097D0-EE56-4FBC-8166-CF156E2554B0}" type="presParOf" srcId="{8B686070-8D1C-4B35-B592-C7B5B85D7A6D}" destId="{ECCAE801-32B5-4E6C-96B6-22C58870210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F62B9-8E0C-4B3D-8B2D-C1EA3DBC5A6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Дети и подростки с нарушением поведения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460905" y="1047"/>
        <a:ext cx="3479899" cy="2087939"/>
      </dsp:txXfrm>
    </dsp:sp>
    <dsp:sp modelId="{AB29FD40-34CB-4659-B828-DB758E6911F6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Дети иностранных граждан, а также дети, прибывшие из ДНР и ЛНР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4288794" y="1047"/>
        <a:ext cx="3479899" cy="2087939"/>
      </dsp:txXfrm>
    </dsp:sp>
    <dsp:sp modelId="{ECCAE801-32B5-4E6C-96B6-22C588702102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Лица старше 18 лет, не имеющих общего образования</a:t>
          </a:r>
          <a:br>
            <a:rPr lang="ru-RU" sz="2800" kern="1200" dirty="0" smtClean="0">
              <a:latin typeface="Arial" pitchFamily="34" charset="0"/>
              <a:cs typeface="Arial" pitchFamily="34" charset="0"/>
            </a:rPr>
          </a:br>
          <a:endParaRPr lang="ru-RU" sz="2800" kern="1200" dirty="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C691-5379-4397-A85F-49D021EF8A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EF723-2F47-45C9-9A99-05360878B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C9F-BC41-475A-9444-F9A51EE325B5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69B-FA89-4410-9EF4-D8263A080AC7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5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58CD-E65B-4DF8-AD9B-50295D05FED2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0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6A4-771F-44AB-8C1D-AF16134F310B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1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2F6B-0E1B-41A9-9B95-E334F33D5945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E69A-784C-4252-8595-31B5362D2DC1}" type="datetime1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D732-2117-4D87-829D-551B5E7F8C0F}" type="datetime1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0E19-5938-48D4-8E67-397A849756C3}" type="datetime1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9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3150-5969-4180-A3CA-418C78C49629}" type="datetime1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AA6-4DF6-4074-BD38-8A4AE0F0D2E4}" type="datetime1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090A-9F81-4C3D-B97D-87AF526BAF9C}" type="datetime1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9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E059B-04A9-4451-BCB1-6E615D30ED18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0A73-7BC9-4FC1-9086-3B4E513D2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2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862" y="2564904"/>
            <a:ext cx="7558608" cy="13955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Современные тенденции организации работы ЦПМПК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013176"/>
            <a:ext cx="6400800" cy="1392560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Трофимова Наталья Сергеевна</a:t>
            </a: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педагог-психолог </a:t>
            </a:r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ЦПМПК Курганской области, </a:t>
            </a:r>
          </a:p>
          <a:p>
            <a:pPr algn="r"/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канд. психол. наук</a:t>
            </a:r>
          </a:p>
          <a:p>
            <a:endParaRPr lang="ru-RU" sz="2000" dirty="0"/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04" y="1052736"/>
            <a:ext cx="1296006" cy="12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1571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 Курганской области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ГБУ «Центр помощи детям»</a:t>
            </a:r>
          </a:p>
        </p:txBody>
      </p:sp>
    </p:spTree>
    <p:extLst>
      <p:ext uri="{BB962C8B-B14F-4D97-AF65-F5344CB8AC3E}">
        <p14:creationId xmlns:p14="http://schemas.microsoft.com/office/powerpoint/2010/main" val="32524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Заключение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ПМПК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предоставлении психолого-педагогической, медицинской и социальной помощи и организации специального педагогического подхода к обучающемуся 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девиантным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поведением, испытывающему трудности в освоении основных общеобразовательных программ, развитии и социальной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адаптации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532859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Ф.И.О. ребенка:</a:t>
            </a:r>
            <a:r>
              <a:rPr lang="ru-RU" sz="1800" dirty="0"/>
              <a:t> </a:t>
            </a:r>
            <a:r>
              <a:rPr lang="ru-RU" sz="1800" dirty="0" smtClean="0"/>
              <a:t>ХХХ   </a:t>
            </a:r>
            <a:r>
              <a:rPr lang="ru-RU" sz="1800" dirty="0" err="1" smtClean="0"/>
              <a:t>ХХХ</a:t>
            </a:r>
            <a:r>
              <a:rPr lang="ru-RU" sz="1800" dirty="0" smtClean="0"/>
              <a:t> </a:t>
            </a:r>
            <a:r>
              <a:rPr lang="ru-RU" sz="1800" dirty="0" err="1" smtClean="0"/>
              <a:t>ХХХ</a:t>
            </a:r>
            <a:endParaRPr lang="ru-RU" sz="1800" dirty="0"/>
          </a:p>
          <a:p>
            <a:pPr algn="just"/>
            <a:r>
              <a:rPr lang="ru-RU" sz="1800" b="1" dirty="0"/>
              <a:t>Дата рождения:</a:t>
            </a:r>
            <a:r>
              <a:rPr lang="ru-RU" sz="1800" dirty="0"/>
              <a:t> </a:t>
            </a:r>
            <a:r>
              <a:rPr lang="ru-RU" sz="1800" dirty="0" smtClean="0"/>
              <a:t>хх.0ХХ.2009</a:t>
            </a:r>
            <a:endParaRPr lang="ru-RU" sz="1800" dirty="0"/>
          </a:p>
          <a:p>
            <a:pPr algn="just"/>
            <a:r>
              <a:rPr lang="ru-RU" sz="1800" b="1" dirty="0" smtClean="0"/>
              <a:t>Образовательная </a:t>
            </a:r>
            <a:r>
              <a:rPr lang="ru-RU" sz="1800" b="1" dirty="0"/>
              <a:t>программа:</a:t>
            </a:r>
            <a:r>
              <a:rPr lang="ru-RU" sz="1800" dirty="0"/>
              <a:t> Основная общеобразовательная программа</a:t>
            </a:r>
          </a:p>
          <a:p>
            <a:pPr algn="just"/>
            <a:r>
              <a:rPr lang="ru-RU" sz="1800" b="1" dirty="0"/>
              <a:t>Уровень образования:</a:t>
            </a:r>
            <a:r>
              <a:rPr lang="ru-RU" sz="1800" dirty="0"/>
              <a:t> основной общий</a:t>
            </a:r>
          </a:p>
          <a:p>
            <a:pPr algn="just"/>
            <a:r>
              <a:rPr lang="ru-RU" sz="1800" b="1" dirty="0"/>
              <a:t>Реализация образовательной программы с применением электронного обучения и дистанционных образовательных технологий:</a:t>
            </a:r>
            <a:r>
              <a:rPr lang="ru-RU" sz="1800" dirty="0"/>
              <a:t> при отсутствии медицинских противопоказаний</a:t>
            </a:r>
          </a:p>
          <a:p>
            <a:pPr marL="0" indent="0" algn="just">
              <a:buNone/>
            </a:pPr>
            <a:r>
              <a:rPr lang="ru-RU" sz="1800" dirty="0"/>
              <a:t>Направления коррекционной работы</a:t>
            </a:r>
            <a:r>
              <a:rPr lang="ru-RU" sz="1800" dirty="0" smtClean="0"/>
              <a:t>:</a:t>
            </a:r>
          </a:p>
          <a:p>
            <a:pPr algn="just"/>
            <a:r>
              <a:rPr lang="ru-RU" sz="1800" b="1" dirty="0" smtClean="0"/>
              <a:t>Педагог-психолог</a:t>
            </a:r>
            <a:r>
              <a:rPr lang="ru-RU" sz="1800" b="1" dirty="0"/>
              <a:t>:</a:t>
            </a:r>
            <a:r>
              <a:rPr lang="ru-RU" sz="1800" dirty="0"/>
              <a:t> коррекция и развитие компетенций коммуникативной, эмоционально-волевой, личностной и мотивационной сферы, профилактика социально нежелательного поведения, развитие функций программирования и контроля</a:t>
            </a:r>
          </a:p>
          <a:p>
            <a:pPr algn="just"/>
            <a:r>
              <a:rPr lang="ru-RU" sz="1800" b="1" dirty="0"/>
              <a:t>Социальный педагог: </a:t>
            </a:r>
            <a:r>
              <a:rPr lang="ru-RU" sz="1800" dirty="0"/>
              <a:t>профилактика и коррекция асоциального (</a:t>
            </a:r>
            <a:r>
              <a:rPr lang="ru-RU" sz="1800" dirty="0" err="1"/>
              <a:t>девиантного</a:t>
            </a:r>
            <a:r>
              <a:rPr lang="ru-RU" sz="1800" dirty="0"/>
              <a:t>) поведения обучающегося, повышение уровня правовой грамотности обучающегося и его семьи</a:t>
            </a:r>
          </a:p>
          <a:p>
            <a:pPr marL="0" indent="0">
              <a:buNone/>
            </a:pP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8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Комплексное обследование детей иностранных граждан, а также детей, прибывших из ДНР и ЛНР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9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Нормативно-правовая база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Всеобщая декларация прав человека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 декабря 1948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Декларация прав ребёнка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 1959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основных гарантиях прав ребёнка в РФ»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24 июля 1998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29 декабря 2012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273-ФЗ «Об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образовании в РФ»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РФ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от 20 сентября 2013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№1082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Положение о психолого-медико-педагогической комиссии»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Курганской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от 23 марта 2022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  №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009/1-о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проведения комплексного обследования детей иностранных граждан, а также детей прибывших из ДНР и ЛНР»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7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49817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направления деятельности ЦПМПК по осуществлению комплексного обследования детей иностранных граждан и детей, прибывших из ДНР и ЛНР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8052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Оказание комплексной помощи детям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иностранных граждан и детей, прибывших из ДНР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ЛНР, специалистам образовательных организаций, организаций социального обеспечения, органов опеки и попечительства, медицинских организаций по вопросам организации образовательного процесса для данной категории обучающихся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Осуществление учёта данных о детях иностранных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граждан и детей, прибывших из ДНР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ЛНР, прошедших комплексное обследование у специалистов ЦПМПК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Проведение мониторинга учёта рекомендаций ЦПМПК по созданию специальных условий для данной категории обучающихся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Осуществление взаимодействия с медицинскими организациями государственной системы здравоохранения Курганской области, с ФКУ «Главное бюро медицинской экспертизы» по вопросам организации обучения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детей иностранных граждан и детей, прибывших из ДНР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ЛНР с установленными статусами «Обучающийся с ОВЗ», «Ребёнок-инвалид», «Инвалид».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1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Основание для проведения комплексного обследования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 письменному заявлению родителей (ЗП)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 направлению образовательной организации, организаций осуществляющих социальное обслуживание, медицинских организаций, других организаций с письменного согласия родителей (ЗП)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отсутствии родителей (ЗП) в соответствии с п. 1       ст. 123 Семейного кодекса РФ от 22 декабря 1995 г. № 223 – ФЗ исполнение обязанностей опекуна (попечителя) детей временно возлагается на органы опеки и попечительства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Медицинское обследование детей до 15 лет при отсутствии родителей (ЗП) согласно п. 2, ст. 23 «Закона о психиатрической помощи и гарантиях прав граждан при её оказании» от 21 июля 1998 г. № 117-ФЗ осуществляется по решению органа опеки и попечительства</a:t>
            </a:r>
          </a:p>
          <a:p>
            <a:pPr>
              <a:buFont typeface="Arial" pitchFamily="34" charset="0"/>
              <a:buChar char="-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Перечень документов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 заявление о проведение комплексного обследования, согласия на обработку персональных данных родителя (ЗП) и ребёнка</a:t>
            </a:r>
          </a:p>
          <a:p>
            <a:pPr marL="0" indent="0" algn="just">
              <a:buNone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 копия свидетельства о рождении или паспорта ребёнка (предоставляются с предъявлением оригинал или заверенной в установленном порядке копии), в случае отсутствия данных документов, документ иммиграционной службы</a:t>
            </a:r>
          </a:p>
          <a:p>
            <a:pPr marL="0" indent="0" algn="just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в)  документ удостоверяющий личность родителя (ЗП), документы подтверждающие полномочия по предоставлению прав ребёнка</a:t>
            </a:r>
          </a:p>
          <a:p>
            <a:pPr marL="0" indent="0" algn="just">
              <a:buNone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 направление образовательной организации, организации осуществляющей социальное обслуживание, медицинской организации, др. организации (при наличии)</a:t>
            </a:r>
          </a:p>
          <a:p>
            <a:pPr marL="0" indent="0" algn="just">
              <a:buNone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 подробная выписка из истории развития ребёнка с заключениями врачей, наблюдавших ребёнка по месту жительства (регистрации)</a:t>
            </a:r>
          </a:p>
          <a:p>
            <a:pPr marL="0" indent="0" algn="just">
              <a:buNone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 характеристика обучающегося, выданная образовательной организацией на момент обучения в ней (при наличии)</a:t>
            </a:r>
          </a:p>
          <a:p>
            <a:pPr marL="0" indent="0" algn="just">
              <a:buNone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ж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 письменные работы по родному (русскому) языку, математике, результаты самостоятельной продуктивной деятельности (при наличии)</a:t>
            </a:r>
          </a:p>
          <a:p>
            <a:pPr marL="0" indent="0" algn="just">
              <a:buNone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 соответствии с п. 12 Положения комиссия имеет право запрашивать у органов исполнительной власти, правоохранительных органов, организаций и граждан, сведения, необходимые для осуществления своей деятельности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10801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Этапы ПМПК диагностического обследования детей иностранных граждан и детей, прибывших из ДНР и ЛНР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5110" y="1275319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 этап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2713" y="2569850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589240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3714" y="1275319"/>
            <a:ext cx="69847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Оценка социальным педагогом имеющейся информации о ребенке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7" y="2564904"/>
            <a:ext cx="694081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Совместная оценка психологом и психиатром,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несовершеннолетнего особенностей психического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развития.  Оценка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дефектологом и логопедом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специфики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познавательной деятельности и освоения образовательной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программы.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ценка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особенностей овладения ООП и 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обучаемости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6518" y="4859253"/>
            <a:ext cx="32699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Отсутствие трудностей в освоении ООП и необходимости её изменения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2221" y="4859252"/>
            <a:ext cx="34500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Определение специальных условий получения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9464" y="6309320"/>
            <a:ext cx="27659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ООП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893401" y="1929492"/>
            <a:ext cx="484632" cy="531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203848" y="4422546"/>
            <a:ext cx="484632" cy="291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16</a:t>
            </a:fld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535779" y="4428268"/>
            <a:ext cx="484632" cy="291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24328" y="5958572"/>
            <a:ext cx="484632" cy="282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203848" y="5793591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35696" y="6280871"/>
            <a:ext cx="34338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АООП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Заключение ПМПК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ФИО ребёнка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Дата рождения: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Образовательная программа: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Уровень образования:</a:t>
            </a: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Реализация образовательной программы с применением электронного обучения и дистанционных образовательных технологий: при отсутствии медицинских противопоказаний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Специальные методы обучения: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Специальные учебники: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Специальные учебные пособия: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пространства: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коррекционной работы: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педагог-психолог, учитель-логопед, учитель-дефектолог. социальный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педагог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Срок проведения обследования с целью подтверждения данных комиссией рекомендаций 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Комплексное обследовании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лиц старше 18 лет , не имеющих общего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18</a:t>
            </a:fld>
            <a:endParaRPr lang="ru-RU"/>
          </a:p>
        </p:txBody>
      </p:sp>
      <p:pic>
        <p:nvPicPr>
          <p:cNvPr id="6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1296006" cy="12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1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Нормативно-правовое основание для направление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лиц старше 18 лет на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ПМПК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Font typeface="Arial" pitchFamily="34" charset="0"/>
              <a:buChar char="-"/>
            </a:pPr>
            <a:r>
              <a:rPr lang="ru-RU" sz="3100" dirty="0" smtClean="0">
                <a:latin typeface="Arial" pitchFamily="34" charset="0"/>
                <a:cs typeface="Arial" panose="020B0604020202020204" pitchFamily="34" charset="0"/>
              </a:rPr>
              <a:t>Всеобщая декларация прав человека от 10 декабря 1948 г.</a:t>
            </a:r>
          </a:p>
          <a:p>
            <a:pPr algn="just">
              <a:buFont typeface="Arial" pitchFamily="34" charset="0"/>
              <a:buChar char="-"/>
            </a:pPr>
            <a:r>
              <a:rPr lang="ru-RU" sz="3100" dirty="0" smtClean="0">
                <a:latin typeface="Arial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от 29 декабря 2012 г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. №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273-ФЗ «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РФ» </a:t>
            </a:r>
          </a:p>
          <a:p>
            <a:pPr algn="just">
              <a:buFont typeface="Arial" pitchFamily="34" charset="0"/>
              <a:buChar char="-"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2 июля 1992 г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№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3185-1 «О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психиатрической помощи и гарантиях прав граждан при ее оказании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>
              <a:buFont typeface="Arial" pitchFamily="34" charset="0"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Федеральный закон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от 24 ноября 1995 г. №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181-ФЗ «О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социальной защите инвалидов в Российской Федерации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Приказ Министерства просвещения РФ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от 26 августа 2020 г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№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438 «Об утверждении Порядка организации и осуществления образовательной деятельности по основным программам профессионального обучения» </a:t>
            </a:r>
          </a:p>
          <a:p>
            <a:pPr algn="just">
              <a:buFont typeface="Arial" pitchFamily="34" charset="0"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РФ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20 сентября 2013 г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1082 «Положение о психолого-медико-педагогической комиссии» </a:t>
            </a:r>
          </a:p>
          <a:p>
            <a:pPr algn="just">
              <a:buFont typeface="Arial" pitchFamily="34" charset="0"/>
              <a:buChar char="-"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и науки Курганской области                   от 26 ноября 2020 г. № 1069 «О внесении изменений в приказ Департамента образования и науки Курганской области от 7 декабря 2017 г. № 1582 «Об утверждении состава и порядка работы Центральной психолого-медико-педагогической комиссии Курганской области»</a:t>
            </a:r>
          </a:p>
          <a:p>
            <a:endParaRPr lang="ru-RU" sz="2000" dirty="0"/>
          </a:p>
          <a:p>
            <a:pPr algn="just"/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Категории обучающихся, которым необходимы особые подходы в организации комплексного обследования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214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заявление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проведение обследования (обязательный документ, оригинал)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согласие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обработку персональных данных родителя (законного представителя) (обязательный документ, оригинал)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согласие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родителя (законного представителя) на обработку персональных данных лица старше 18 лет, не имеющего общего образования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подробная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выписка из истории болезни с заключениями врачей из медицинской организации по месту жительства (регистрации) (обязательный документ); оригинал или заверенная печатью ЦПМПК копия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заключения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врачей-специалистов (оригинал или заверенная печатью ЦПМПК копия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1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21" y="116632"/>
            <a:ext cx="8588751" cy="108012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Этапы ПМПК диагностического обследования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лиц старше 18 лет, не имеющих общего образования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1721" y="1259468"/>
            <a:ext cx="883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 этап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895" y="2276806"/>
            <a:ext cx="921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2932" y="4119824"/>
            <a:ext cx="883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259468"/>
            <a:ext cx="7488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Оценка социальным педагогом имеющейся информации о лице старше 18 лет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753" y="2276806"/>
            <a:ext cx="744645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Совместная оценка психологом и психиатром особенностей психического развития лица старше 18 лет.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Оценка специфики познавательной деятельности и освоения образовательной программ основного общего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образования специалистами ПМПК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306" y="4258323"/>
            <a:ext cx="74183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Определение специальных условий получения образования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0306" y="5487225"/>
            <a:ext cx="73241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Определение образовательного маршрута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893401" y="1626398"/>
            <a:ext cx="484632" cy="491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483768" y="4937786"/>
            <a:ext cx="484632" cy="549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Заключение ПМПК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Ф.И.О. ребенка: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ХХХХ </a:t>
            </a:r>
            <a:r>
              <a:rPr lang="ru-RU" sz="6400" dirty="0" err="1" smtClean="0">
                <a:latin typeface="Arial" pitchFamily="34" charset="0"/>
                <a:cs typeface="Arial" pitchFamily="34" charset="0"/>
              </a:rPr>
              <a:t>ХХХХ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400" dirty="0" err="1" smtClean="0">
                <a:latin typeface="Arial" pitchFamily="34" charset="0"/>
                <a:cs typeface="Arial" pitchFamily="34" charset="0"/>
              </a:rPr>
              <a:t>ХХХХ</a:t>
            </a:r>
            <a:endParaRPr lang="ru-RU" sz="6400" dirty="0">
              <a:latin typeface="Arial" pitchFamily="34" charset="0"/>
              <a:cs typeface="Arial" pitchFamily="34" charset="0"/>
            </a:endParaRP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Дата рождения: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хх.хх.2003</a:t>
            </a:r>
            <a:endParaRPr lang="ru-RU" sz="6400" dirty="0">
              <a:latin typeface="Arial" pitchFamily="34" charset="0"/>
              <a:cs typeface="Arial" pitchFamily="34" charset="0"/>
            </a:endParaRPr>
          </a:p>
          <a:p>
            <a:r>
              <a:rPr lang="ru-RU" sz="6400" b="1" dirty="0" smtClean="0"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sz="6400" b="1" dirty="0">
                <a:latin typeface="Arial" pitchFamily="34" charset="0"/>
                <a:cs typeface="Arial" pitchFamily="34" charset="0"/>
              </a:rPr>
              <a:t>программа: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Основная программа профессионального обучения - программа профессиональной подготовки по профессиям рабочих, должностям служащих для обучающихся с ограниченными возможностями здоровья (с различными формами умственной отсталости)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Уровень образования: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СПО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Реализация образовательной программы с применением электронного обучения и дистанционных образовательных технологий: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при отсутствии медицинских противопоказаний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Специальные методы обучения: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в соответствии с программой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Специальные учебники: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в соответствии с программой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Специальные учебные пособия: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в соответствии с программой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Адаптационные дисциплины: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в соответствии с программой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Специальная организация рабочего места: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требуется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Организация пространства: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в соответствии с ФГОС</a:t>
            </a:r>
          </a:p>
          <a:p>
            <a:pPr marL="0" indent="0">
              <a:buNone/>
            </a:pPr>
            <a:r>
              <a:rPr lang="ru-RU" sz="6400" dirty="0">
                <a:latin typeface="Arial" pitchFamily="34" charset="0"/>
                <a:cs typeface="Arial" pitchFamily="34" charset="0"/>
              </a:rPr>
              <a:t>Психолого-педагогическое сопровождение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6400" b="1" dirty="0" smtClean="0">
                <a:latin typeface="Arial" pitchFamily="34" charset="0"/>
                <a:cs typeface="Arial" pitchFamily="34" charset="0"/>
              </a:rPr>
              <a:t>Педагог-психолог </a:t>
            </a:r>
            <a:r>
              <a:rPr lang="ru-RU" sz="6400" b="1" dirty="0">
                <a:latin typeface="Arial" pitchFamily="34" charset="0"/>
                <a:cs typeface="Arial" pitchFamily="34" charset="0"/>
              </a:rPr>
              <a:t>(специальный психолог):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 формирование качеств социально активной и профессионально-компетентной личности, социально-психологическая адаптация в учебно-профессиональной деятельности, коррекция эмоционального состояния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Социальный педагог (социальный работник): 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координация взаимодействия субъектов образовательного процесса</a:t>
            </a:r>
          </a:p>
          <a:p>
            <a:r>
              <a:rPr lang="ru-RU" sz="6400" b="1" dirty="0">
                <a:latin typeface="Arial" pitchFamily="34" charset="0"/>
                <a:cs typeface="Arial" pitchFamily="34" charset="0"/>
              </a:rPr>
              <a:t>Дополнительные и иные рекомендации ПМПК: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/>
            </a:r>
            <a:br>
              <a:rPr lang="ru-RU" sz="6400" dirty="0">
                <a:latin typeface="Arial" pitchFamily="34" charset="0"/>
                <a:cs typeface="Arial" pitchFamily="34" charset="0"/>
              </a:rPr>
            </a:br>
            <a:r>
              <a:rPr lang="ru-RU" sz="6400" b="1" dirty="0">
                <a:latin typeface="Arial" pitchFamily="34" charset="0"/>
                <a:cs typeface="Arial" pitchFamily="34" charset="0"/>
              </a:rPr>
              <a:t>по организации медицинского сопровождения: 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наблюдение психиатра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1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51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Заключение ПМПК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309320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Ф.И.О. ребенка: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ХХХ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ХХХ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ХХХ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Дата рождения: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хх.хх.1989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программа: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Адаптированная образовательная программа среднего профессионального образования для слепых обучающихся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- Программа подготовки квалифицированных рабочих, служащих (ППКРС)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- Программа подготовки специалистов среднего звена (ППССЗ)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Уровень образования: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СПО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Реализация образовательной программы с применением электронного обучения и дистанционных образовательных технологий: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при отсутствии медицинских противопоказаний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Специальные методы обучения: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в соответствии с программой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Специальные учебники: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в соответствии с программой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Специальные учебные пособия: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в соответствии с программой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Адаптационные дисциплины: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в соответствии с программой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Специальная организация рабочего места: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требуется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Организация пространства: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в соответствии с ФГОС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Психолого-педагогическое сопровождение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Педагог-психолог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(специальный психолог):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формирование качеств социально активной и профессионально-компетентной личности, социально-психологическая адаптация в учебно-профессиональной деятельности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Учитель-дефектолог (тифлопедагог):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помощь в усвоении основных общетеоретических, профессиональных, специальных дисциплин, дополнительная прикладная подготовка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Социальный педагог (социальный работник): 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координация взаимодействия субъектов образовательного процесса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Дополнительные и иные рекомендации ПМПК: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по организации медицинского сопровождения: 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диспансерное наблюдение офтальмолога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99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Заключение ПМПК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Ф.И.О. ребенка: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ХХХ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ХХХ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ХХХ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Дата рождения: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хх.хх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2004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программа: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Образовательная программа среднего профессионального образования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- Программа подготовки квалифицированных рабочих, служащих (ППКРС)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- Программа подготовки специалистов среднего звена (ППССЗ)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Уровень образования: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СПО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Реализация образовательной программы с применением электронного обучения и дистанционных образовательных технологий: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при отсутствии медицинских противопоказаний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Адаптационные дисциплины: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в соответствии с программой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Специальная организация рабочего места: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требуется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Организация пространства: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в соответствии 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ФГОС</a:t>
            </a:r>
          </a:p>
          <a:p>
            <a:pPr mar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Психолого-педагогическое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сопровождение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Педагог-психолог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(специальный психолог):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формирование качеств социально активной и профессионально-компетентной личности, социально-психологическая адаптация в учебно-профессиональной деятельности</a:t>
            </a:r>
          </a:p>
          <a:p>
            <a:pPr marL="0" indent="0">
              <a:buNone/>
            </a:pP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8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/>
              <a:t>ГБУ «Центр помощи детям»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92888" cy="43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616530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адрес нашего сайта: </a:t>
            </a:r>
            <a:r>
              <a:rPr lang="en-US" sz="2400" b="1" dirty="0"/>
              <a:t>www.centr45.ru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7074-B4D2-4F7D-B900-B25B5F42CCC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6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7811145" cy="16863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mtClean="0">
                <a:latin typeface="Arial" pitchFamily="34" charset="0"/>
                <a:cs typeface="Arial" pitchFamily="34" charset="0"/>
              </a:rPr>
              <a:t>Комплексное обследование детей и подростков с нарушением поведения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2155972" cy="21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Дети и подростки с нарушением поведения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Девиантное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(отклоняющееся) поведение это устойчивое поведение личности, отклоняющееся от наиболее важных социальных норм, не соответствующее распространенным в обществе ценностям, правилам, стереотипам поведения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Цель и задачи ПМПК - определение нуждаемости несовершеннолетних с отклоняющимся поведением (не нуждаемости) в специальном педагогическом подходе, особых условиях обучения и воспитания, определение форм обучения и воспитания, подготовки рекомендаций по оказанию несовершеннолетнему психолого-медико-педагогической помощи в соответствии с п. 2 ст. ФЗ РФ от 9 июня 1999 года № 120-ФЗ «Об основах системы профилактики безнадзорности и правонарушений несовершеннолетних»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Нормативно-правовое основание для направление детей и подростков на ПМПК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Всеобщая декларация прав человека от 10 декабря 1948 г.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Декларация прав ребёнка от 20 ноября1959 г.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основных гарантиях прав ребёнка в РФ» от 24 июля1998 г.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29 декабря 2012 г. 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273-ФЗ «Об образовании в РФ» 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24 июня 1999 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№120-ФЗ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основах системы профилактики безнадзорности и правонарушений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несовершеннолетних» 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 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сентября 2013 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№1082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 о психолого-медико-педагогической комиссии» утверждено 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комплексного ППК обследования несовершеннолетних с отклонениями в поведении специалистами ПМПК утвержден 23 ноября 2018 г.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Перечень документов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а) заявление о проведении или согласие на проведение обследования ребенка в комиссии родителей (законных представителей);</a:t>
            </a:r>
          </a:p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б) копию паспорта или свидетельства о рождении ребенка (представляются с предъявлением оригинала или заверенной в установленном порядке копии);</a:t>
            </a:r>
          </a:p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в) направление образовательной организации, организации, осуществляющей социальное обслуживание, медицинской организации, другой организации (при наличии);</a:t>
            </a:r>
          </a:p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г) заключение (заключения) психолого-медико-педагогического консилиума образовательной организации или специалиста (специалистов), осуществляющего психолого-медико-педагогическое сопровождение обучающихся в образовательной организации (для обучающихся образовательных организаций) (при наличии);</a:t>
            </a:r>
          </a:p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д) заключение (заключения) комиссии о результатах ранее проведенного обследования ребенка (при наличии);</a:t>
            </a:r>
          </a:p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е) подробную выписку из истории развития ребенка с заключениями врачей, наблюдающих ребенка в медицинской организации по месту жительства (регистрации);</a:t>
            </a:r>
          </a:p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ж) характеристику обучающегося, выданную образовательной организацией (для обучающихся образовательных организаций), в соответствии с письмом Департамента образования и науки Курганской области от 26 декабря 2018 г.№2941/18;</a:t>
            </a:r>
          </a:p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з) письменные работы по русскому (родному) языку, математике, результаты самостоятельной продуктивной деятельности ребенка (рисунки).</a:t>
            </a:r>
          </a:p>
          <a:p>
            <a:pPr marL="0" indent="0" algn="just">
              <a:buNone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Для комплексного обследования несовершеннолетних с отклонениями в поведении в соответствии с Федеральным законом РФ от 9 июня 1999 г. №120-ФЗ «Об основах системы профилактики безнадзорности и правонарушений несовершеннолетних»  и письмом Министерства образования и науки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РФ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от 12 июля 2018г. № 97-4204 «О направлении методических рекомендаций» вышеуказанные документы дополняются:</a:t>
            </a:r>
          </a:p>
          <a:p>
            <a:pPr marL="0" indent="0" algn="just">
              <a:buNone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- материалами прекращенного уголовного дела или материалами об отказе в возбуждении уголовного дела в отношении несовершеннолетнего либо заверенные в установленном порядке копии таких материалов; </a:t>
            </a:r>
          </a:p>
          <a:p>
            <a:pPr marL="0" indent="0" algn="just">
              <a:buNone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- постановлением начальника органа внутренних дел или прокурора о проведении комплексного психолого-медико-педагогического обследования с целью определения форм его дальнейшего обучения и воспитания, направлений и объема психолого-медико-педагогической помощи;</a:t>
            </a:r>
          </a:p>
          <a:p>
            <a:pPr marL="0" indent="0" algn="just">
              <a:buNone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- справкой органа внутренних дел, содержащей сведения о правонарушениях, ранее совершенных несовершеннолетним, и принятых в этой связи мерах воздействия;</a:t>
            </a:r>
          </a:p>
          <a:p>
            <a:pPr marL="0" indent="0" algn="just">
              <a:buNone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- заключением медицинской организации о состоянии здоровья несовершеннолетнего и о возможностях его помещения в специальное учебно-воспитательное учреждение закрытого типа.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5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Этапы ПМПК диагностического обследования несовершеннолетних с нарушениями поведения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59468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 этап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916832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 этап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912" y="2962208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 этап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89240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 этап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259468"/>
            <a:ext cx="69847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Оценка социальным педагогом имеющейся информации о ребенке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9220" y="1927072"/>
            <a:ext cx="69847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ифференциальная диагностика поведенческих нарушений несовершеннолетнего педагогом-психологом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317" y="2965594"/>
            <a:ext cx="69847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Совместная оценка психологом и психиатром особенностей психического развития несовершеннолетнего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2963" y="4084461"/>
            <a:ext cx="349238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Оценка специфики познавательной деятельности и освоения образовательной программы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3" y="4104856"/>
            <a:ext cx="32699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Отсутствие трудностей в освоении ООП и необходимости её изменения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2963" y="5603040"/>
            <a:ext cx="345000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Совместная оценка дефектологом и логопедом особенностей овладения ООП и его обучаемости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59" y="5641114"/>
            <a:ext cx="27659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Определение специальных условий получения образования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932040" y="1628800"/>
            <a:ext cx="484632" cy="29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913575" y="2646138"/>
            <a:ext cx="484632" cy="325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67595" y="3633970"/>
            <a:ext cx="484632" cy="472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778095" y="3615652"/>
            <a:ext cx="484632" cy="468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447408" y="5298102"/>
            <a:ext cx="484632" cy="291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305351" y="6102779"/>
            <a:ext cx="706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6805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Программно-методический комплекс дифференциальной диагностики поведенческих нарушений несовершеннолетних «Диагност-Эксперт»</a:t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Оценка склонности к различным формам отклоняющегося поведения (СОП, ДАП-П, СДП)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Определение личностных особенностей, типа акцентуации характера, многофакторного исследования личности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Кеттела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(ИТО, ИТДО, МПДО, ММИЛ-ДВ, ММИЛ-ПВ)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Диагностика САН, эмоционального интеллекта, стиля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саморегуляции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(САН, ССП)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Оценка уровня эмоционального интеллекта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ТЭмИн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Диагностика СПА;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коппинг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стратегий (СПА, ИКС</a:t>
            </a:r>
            <a:r>
              <a:rPr lang="ru-RU" dirty="0">
                <a:latin typeface="Arial" pitchFamily="34" charset="0"/>
                <a:cs typeface="Arial" pitchFamily="34" charset="0"/>
              </a:rPr>
              <a:t>, ПДА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К-М)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Определение уровня личностной агрессивности и конфликтности, враждебности и агрессии (ЛАК, ВРАО)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Оценка уровня правовых знаний и гражданского сознания (ТПГС)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Определение уровня самооценки и мотивации одобрения (МДСМО)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Оценка тревожности (ММОДТ)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A73-7BC9-4FC1-9086-3B4E513D211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</TotalTime>
  <Words>1777</Words>
  <Application>Microsoft Office PowerPoint</Application>
  <PresentationFormat>Экран (4:3)</PresentationFormat>
  <Paragraphs>214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Современные тенденции организации работы ЦПМПК</vt:lpstr>
      <vt:lpstr>Категории обучающихся, которым необходимы особые подходы в организации комплексного обследования</vt:lpstr>
      <vt:lpstr>Комплексное обследование детей и подростков с нарушением поведения</vt:lpstr>
      <vt:lpstr>Дети и подростки с нарушением поведения</vt:lpstr>
      <vt:lpstr>Нормативно-правовое основание для направление детей и подростков на ПМПК</vt:lpstr>
      <vt:lpstr>Перечень документов</vt:lpstr>
      <vt:lpstr>Этапы ПМПК диагностического обследования несовершеннолетних с нарушениями поведения</vt:lpstr>
      <vt:lpstr>Презентация PowerPoint</vt:lpstr>
      <vt:lpstr>  Программно-методический комплекс дифференциальной диагностики поведенческих нарушений несовершеннолетних «Диагност-Эксперт»  </vt:lpstr>
      <vt:lpstr>Заключение ПМПК о предоставлении психолого-педагогической, медицинской и социальной помощи и организации специального педагогического подхода к обучающемуся с девиантным поведением, испытывающему трудности в освоении основных общеобразовательных программ, развитии и социальной адаптации</vt:lpstr>
      <vt:lpstr>Комплексное обследование детей иностранных граждан, а также детей, прибывших из ДНР и ЛНР</vt:lpstr>
      <vt:lpstr>Нормативно-правовая база</vt:lpstr>
      <vt:lpstr>Основные направления деятельности ЦПМПК по осуществлению комплексного обследования детей иностранных граждан и детей, прибывших из ДНР и ЛНР</vt:lpstr>
      <vt:lpstr>Основание для проведения комплексного обследования</vt:lpstr>
      <vt:lpstr>Перечень документов</vt:lpstr>
      <vt:lpstr>Этапы ПМПК диагностического обследования детей иностранных граждан и детей, прибывших из ДНР и ЛНР</vt:lpstr>
      <vt:lpstr>Заключение ПМПК</vt:lpstr>
      <vt:lpstr>Комплексное обследовании лиц старше 18 лет , не имеющих общего образования </vt:lpstr>
      <vt:lpstr>Нормативно-правовое основание для направление лиц старше 18 лет на ПМПК</vt:lpstr>
      <vt:lpstr>Презентация PowerPoint</vt:lpstr>
      <vt:lpstr>Этапы ПМПК диагностического обследования лиц старше 18 лет, не имеющих общего образования</vt:lpstr>
      <vt:lpstr>Заключение ПМПК</vt:lpstr>
      <vt:lpstr>Заключение ПМПК</vt:lpstr>
      <vt:lpstr>Заключение ПМПК</vt:lpstr>
      <vt:lpstr>ГБУ «Центр помощи детям»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Natulda</cp:lastModifiedBy>
  <cp:revision>67</cp:revision>
  <dcterms:created xsi:type="dcterms:W3CDTF">2022-10-12T04:02:54Z</dcterms:created>
  <dcterms:modified xsi:type="dcterms:W3CDTF">2022-10-21T03:38:01Z</dcterms:modified>
</cp:coreProperties>
</file>