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5" r:id="rId7"/>
    <p:sldId id="266" r:id="rId8"/>
    <p:sldId id="261" r:id="rId9"/>
    <p:sldId id="263" r:id="rId10"/>
    <p:sldId id="277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CFB71D-6B04-4FEE-9B3F-31486834142F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CC8DFB-C660-4239-9F7B-4C06C208EBA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При поступлении ребенка в образовательную организацию (как в массовую, так и в специальную (коррекционную), в реабилитационный центр</a:t>
          </a:r>
          <a:endParaRPr lang="ru-RU" dirty="0"/>
        </a:p>
      </dgm:t>
    </dgm:pt>
    <dgm:pt modelId="{437B1F31-C328-4037-9F89-C1872D0F6641}" type="parTrans" cxnId="{C5C8C266-77A5-4D89-8498-068F5F1070A1}">
      <dgm:prSet/>
      <dgm:spPr/>
      <dgm:t>
        <a:bodyPr/>
        <a:lstStyle/>
        <a:p>
          <a:endParaRPr lang="ru-RU"/>
        </a:p>
      </dgm:t>
    </dgm:pt>
    <dgm:pt modelId="{E011E94E-6ACF-4BE2-B8A6-FA581084F22B}" type="sibTrans" cxnId="{C5C8C266-77A5-4D89-8498-068F5F1070A1}">
      <dgm:prSet/>
      <dgm:spPr/>
      <dgm:t>
        <a:bodyPr/>
        <a:lstStyle/>
        <a:p>
          <a:endParaRPr lang="ru-RU"/>
        </a:p>
      </dgm:t>
    </dgm:pt>
    <dgm:pt modelId="{C58DB109-709A-4B7B-91B5-E7DDFF60FEE9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После перенесенного ребенком длительного или тяжелого заболевания (гриппа, отитов, паротита, кори – по прошествии 2 недель)</a:t>
          </a:r>
          <a:endParaRPr lang="ru-RU" dirty="0"/>
        </a:p>
      </dgm:t>
    </dgm:pt>
    <dgm:pt modelId="{BD6C929C-E8F7-4436-AFE2-6239DB7AE373}" type="parTrans" cxnId="{4168CC3A-3273-43C1-B1E6-4F8E9EC50865}">
      <dgm:prSet/>
      <dgm:spPr/>
      <dgm:t>
        <a:bodyPr/>
        <a:lstStyle/>
        <a:p>
          <a:endParaRPr lang="ru-RU"/>
        </a:p>
      </dgm:t>
    </dgm:pt>
    <dgm:pt modelId="{B60DFB5F-78FC-419A-8932-33904616CF0A}" type="sibTrans" cxnId="{4168CC3A-3273-43C1-B1E6-4F8E9EC50865}">
      <dgm:prSet/>
      <dgm:spPr/>
      <dgm:t>
        <a:bodyPr/>
        <a:lstStyle/>
        <a:p>
          <a:endParaRPr lang="ru-RU"/>
        </a:p>
      </dgm:t>
    </dgm:pt>
    <dgm:pt modelId="{7C8955A4-AEA2-43E4-A25B-0EFFDB873F6A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При наличии у ребенка отставания в речевом развитии</a:t>
          </a:r>
          <a:endParaRPr lang="ru-RU" dirty="0"/>
        </a:p>
      </dgm:t>
    </dgm:pt>
    <dgm:pt modelId="{DB3FAC21-00CC-4FEF-A324-DB41BD244AED}" type="parTrans" cxnId="{4369106A-27C6-410E-873B-7F13C8E5CD6E}">
      <dgm:prSet/>
      <dgm:spPr/>
      <dgm:t>
        <a:bodyPr/>
        <a:lstStyle/>
        <a:p>
          <a:endParaRPr lang="ru-RU"/>
        </a:p>
      </dgm:t>
    </dgm:pt>
    <dgm:pt modelId="{0093DBF0-0D00-4953-BC07-F1D61EFE27C2}" type="sibTrans" cxnId="{4369106A-27C6-410E-873B-7F13C8E5CD6E}">
      <dgm:prSet/>
      <dgm:spPr/>
      <dgm:t>
        <a:bodyPr/>
        <a:lstStyle/>
        <a:p>
          <a:endParaRPr lang="ru-RU"/>
        </a:p>
      </dgm:t>
    </dgm:pt>
    <dgm:pt modelId="{A88A24B7-1F36-4937-9D5F-74C1744DA6B8}" type="pres">
      <dgm:prSet presAssocID="{86CFB71D-6B04-4FEE-9B3F-31486834142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BDB5FB-F0E0-4E97-B4B0-1C9E47DE4AC4}" type="pres">
      <dgm:prSet presAssocID="{ADCC8DFB-C660-4239-9F7B-4C06C208EBAF}" presName="composite" presStyleCnt="0"/>
      <dgm:spPr/>
    </dgm:pt>
    <dgm:pt modelId="{B71B5B99-7069-4A35-84E3-14B28B03F2A7}" type="pres">
      <dgm:prSet presAssocID="{ADCC8DFB-C660-4239-9F7B-4C06C208EBAF}" presName="rect1" presStyleLbl="trAlignAcc1" presStyleIdx="0" presStyleCnt="3" custScaleX="1596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341FBF-A796-4FAE-9592-132A86BA1101}" type="pres">
      <dgm:prSet presAssocID="{ADCC8DFB-C660-4239-9F7B-4C06C208EBAF}" presName="rect2" presStyleLbl="fgImgPlace1" presStyleIdx="0" presStyleCnt="3" custLinFactX="-54202" custLinFactNeighborX="-100000" custLinFactNeighborY="11112"/>
      <dgm:spPr>
        <a:solidFill>
          <a:schemeClr val="accent3">
            <a:lumMod val="60000"/>
            <a:lumOff val="40000"/>
          </a:schemeClr>
        </a:solidFill>
      </dgm:spPr>
    </dgm:pt>
    <dgm:pt modelId="{5DC4F47B-D216-49E5-8451-91A790E8DDDE}" type="pres">
      <dgm:prSet presAssocID="{E011E94E-6ACF-4BE2-B8A6-FA581084F22B}" presName="sibTrans" presStyleCnt="0"/>
      <dgm:spPr/>
    </dgm:pt>
    <dgm:pt modelId="{185CF73D-AA36-4702-91FE-5F5ADF33BD74}" type="pres">
      <dgm:prSet presAssocID="{C58DB109-709A-4B7B-91B5-E7DDFF60FEE9}" presName="composite" presStyleCnt="0"/>
      <dgm:spPr/>
    </dgm:pt>
    <dgm:pt modelId="{6416D669-C999-4E02-B457-A0C03998FD6B}" type="pres">
      <dgm:prSet presAssocID="{C58DB109-709A-4B7B-91B5-E7DDFF60FEE9}" presName="rect1" presStyleLbl="trAlignAcc1" presStyleIdx="1" presStyleCnt="3" custScaleX="1583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D902DC-78B3-462A-BEEA-1D0E596CFF10}" type="pres">
      <dgm:prSet presAssocID="{C58DB109-709A-4B7B-91B5-E7DDFF60FEE9}" presName="rect2" presStyleLbl="fgImgPlace1" presStyleIdx="1" presStyleCnt="3" custLinFactX="-54202" custLinFactNeighborX="-100000" custLinFactNeighborY="13678"/>
      <dgm:spPr>
        <a:solidFill>
          <a:schemeClr val="accent3">
            <a:lumMod val="75000"/>
          </a:schemeClr>
        </a:solidFill>
      </dgm:spPr>
    </dgm:pt>
    <dgm:pt modelId="{6C3CDAE0-F21C-4965-9D56-5854B2150186}" type="pres">
      <dgm:prSet presAssocID="{B60DFB5F-78FC-419A-8932-33904616CF0A}" presName="sibTrans" presStyleCnt="0"/>
      <dgm:spPr/>
    </dgm:pt>
    <dgm:pt modelId="{287BDE02-ED12-4DE0-A9B3-A47EC53A75F2}" type="pres">
      <dgm:prSet presAssocID="{7C8955A4-AEA2-43E4-A25B-0EFFDB873F6A}" presName="composite" presStyleCnt="0"/>
      <dgm:spPr/>
    </dgm:pt>
    <dgm:pt modelId="{10A29986-A49C-41FE-A06D-EA06DEBBC05E}" type="pres">
      <dgm:prSet presAssocID="{7C8955A4-AEA2-43E4-A25B-0EFFDB873F6A}" presName="rect1" presStyleLbl="trAlignAcc1" presStyleIdx="2" presStyleCnt="3" custScaleX="1551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8465F6-63A3-44D3-A6E3-294D1C5C1963}" type="pres">
      <dgm:prSet presAssocID="{7C8955A4-AEA2-43E4-A25B-0EFFDB873F6A}" presName="rect2" presStyleLbl="fgImgPlace1" presStyleIdx="2" presStyleCnt="3" custLinFactX="-54202" custLinFactNeighborX="-100000" custLinFactNeighborY="11141"/>
      <dgm:spPr>
        <a:solidFill>
          <a:schemeClr val="accent3">
            <a:lumMod val="50000"/>
          </a:schemeClr>
        </a:solidFill>
      </dgm:spPr>
    </dgm:pt>
  </dgm:ptLst>
  <dgm:cxnLst>
    <dgm:cxn modelId="{4A19C547-40D7-4C5D-8600-DD829009504F}" type="presOf" srcId="{86CFB71D-6B04-4FEE-9B3F-31486834142F}" destId="{A88A24B7-1F36-4937-9D5F-74C1744DA6B8}" srcOrd="0" destOrd="0" presId="urn:microsoft.com/office/officeart/2008/layout/PictureStrips"/>
    <dgm:cxn modelId="{8374A459-2A63-4E37-ACAB-F07B2A9E3930}" type="presOf" srcId="{ADCC8DFB-C660-4239-9F7B-4C06C208EBAF}" destId="{B71B5B99-7069-4A35-84E3-14B28B03F2A7}" srcOrd="0" destOrd="0" presId="urn:microsoft.com/office/officeart/2008/layout/PictureStrips"/>
    <dgm:cxn modelId="{4168CC3A-3273-43C1-B1E6-4F8E9EC50865}" srcId="{86CFB71D-6B04-4FEE-9B3F-31486834142F}" destId="{C58DB109-709A-4B7B-91B5-E7DDFF60FEE9}" srcOrd="1" destOrd="0" parTransId="{BD6C929C-E8F7-4436-AFE2-6239DB7AE373}" sibTransId="{B60DFB5F-78FC-419A-8932-33904616CF0A}"/>
    <dgm:cxn modelId="{C5C8C266-77A5-4D89-8498-068F5F1070A1}" srcId="{86CFB71D-6B04-4FEE-9B3F-31486834142F}" destId="{ADCC8DFB-C660-4239-9F7B-4C06C208EBAF}" srcOrd="0" destOrd="0" parTransId="{437B1F31-C328-4037-9F89-C1872D0F6641}" sibTransId="{E011E94E-6ACF-4BE2-B8A6-FA581084F22B}"/>
    <dgm:cxn modelId="{61C28270-8A30-4BBB-9103-B590B393D56A}" type="presOf" srcId="{C58DB109-709A-4B7B-91B5-E7DDFF60FEE9}" destId="{6416D669-C999-4E02-B457-A0C03998FD6B}" srcOrd="0" destOrd="0" presId="urn:microsoft.com/office/officeart/2008/layout/PictureStrips"/>
    <dgm:cxn modelId="{4369106A-27C6-410E-873B-7F13C8E5CD6E}" srcId="{86CFB71D-6B04-4FEE-9B3F-31486834142F}" destId="{7C8955A4-AEA2-43E4-A25B-0EFFDB873F6A}" srcOrd="2" destOrd="0" parTransId="{DB3FAC21-00CC-4FEF-A324-DB41BD244AED}" sibTransId="{0093DBF0-0D00-4953-BC07-F1D61EFE27C2}"/>
    <dgm:cxn modelId="{4E04267C-CCDA-4BF0-9781-CF0E687F4D56}" type="presOf" srcId="{7C8955A4-AEA2-43E4-A25B-0EFFDB873F6A}" destId="{10A29986-A49C-41FE-A06D-EA06DEBBC05E}" srcOrd="0" destOrd="0" presId="urn:microsoft.com/office/officeart/2008/layout/PictureStrips"/>
    <dgm:cxn modelId="{DD333CDA-10C0-416C-A8B8-99434B9D6081}" type="presParOf" srcId="{A88A24B7-1F36-4937-9D5F-74C1744DA6B8}" destId="{ADBDB5FB-F0E0-4E97-B4B0-1C9E47DE4AC4}" srcOrd="0" destOrd="0" presId="urn:microsoft.com/office/officeart/2008/layout/PictureStrips"/>
    <dgm:cxn modelId="{4C0D1DD0-2306-4935-8EF7-869DDC95C919}" type="presParOf" srcId="{ADBDB5FB-F0E0-4E97-B4B0-1C9E47DE4AC4}" destId="{B71B5B99-7069-4A35-84E3-14B28B03F2A7}" srcOrd="0" destOrd="0" presId="urn:microsoft.com/office/officeart/2008/layout/PictureStrips"/>
    <dgm:cxn modelId="{E5F048BF-F3E5-45B3-8E8D-812D43D603B5}" type="presParOf" srcId="{ADBDB5FB-F0E0-4E97-B4B0-1C9E47DE4AC4}" destId="{A1341FBF-A796-4FAE-9592-132A86BA1101}" srcOrd="1" destOrd="0" presId="urn:microsoft.com/office/officeart/2008/layout/PictureStrips"/>
    <dgm:cxn modelId="{2E4E5275-7DAA-4E95-AC2A-18FEB6278AE9}" type="presParOf" srcId="{A88A24B7-1F36-4937-9D5F-74C1744DA6B8}" destId="{5DC4F47B-D216-49E5-8451-91A790E8DDDE}" srcOrd="1" destOrd="0" presId="urn:microsoft.com/office/officeart/2008/layout/PictureStrips"/>
    <dgm:cxn modelId="{1DCE5F33-B661-4354-B6B2-98EC64262030}" type="presParOf" srcId="{A88A24B7-1F36-4937-9D5F-74C1744DA6B8}" destId="{185CF73D-AA36-4702-91FE-5F5ADF33BD74}" srcOrd="2" destOrd="0" presId="urn:microsoft.com/office/officeart/2008/layout/PictureStrips"/>
    <dgm:cxn modelId="{384DB626-1A63-4AB0-BAD5-0F59E8D1384E}" type="presParOf" srcId="{185CF73D-AA36-4702-91FE-5F5ADF33BD74}" destId="{6416D669-C999-4E02-B457-A0C03998FD6B}" srcOrd="0" destOrd="0" presId="urn:microsoft.com/office/officeart/2008/layout/PictureStrips"/>
    <dgm:cxn modelId="{28B8475C-02A0-410D-9B77-9919D2DDA0B7}" type="presParOf" srcId="{185CF73D-AA36-4702-91FE-5F5ADF33BD74}" destId="{8AD902DC-78B3-462A-BEEA-1D0E596CFF10}" srcOrd="1" destOrd="0" presId="urn:microsoft.com/office/officeart/2008/layout/PictureStrips"/>
    <dgm:cxn modelId="{D51BBFDF-2D81-48A9-8DFA-539FC4D1AEFA}" type="presParOf" srcId="{A88A24B7-1F36-4937-9D5F-74C1744DA6B8}" destId="{6C3CDAE0-F21C-4965-9D56-5854B2150186}" srcOrd="3" destOrd="0" presId="urn:microsoft.com/office/officeart/2008/layout/PictureStrips"/>
    <dgm:cxn modelId="{98B16947-4D68-498A-A1DA-DBF83C64FBD5}" type="presParOf" srcId="{A88A24B7-1F36-4937-9D5F-74C1744DA6B8}" destId="{287BDE02-ED12-4DE0-A9B3-A47EC53A75F2}" srcOrd="4" destOrd="0" presId="urn:microsoft.com/office/officeart/2008/layout/PictureStrips"/>
    <dgm:cxn modelId="{AD7B3C4E-4830-42DB-AF5A-50BE4F265C95}" type="presParOf" srcId="{287BDE02-ED12-4DE0-A9B3-A47EC53A75F2}" destId="{10A29986-A49C-41FE-A06D-EA06DEBBC05E}" srcOrd="0" destOrd="0" presId="urn:microsoft.com/office/officeart/2008/layout/PictureStrips"/>
    <dgm:cxn modelId="{087C2634-26C4-4AE5-BA8F-51042A77558A}" type="presParOf" srcId="{287BDE02-ED12-4DE0-A9B3-A47EC53A75F2}" destId="{CF8465F6-63A3-44D3-A6E3-294D1C5C1963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9830BB-A907-479F-B0D0-4FF3BC245DD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574CA7-6AFD-4E59-804A-E8EBFFA39DC8}">
      <dgm:prSet phldrT="[Текст]" custT="1"/>
      <dgm:spPr/>
      <dgm:t>
        <a:bodyPr/>
        <a:lstStyle/>
        <a:p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Комплексное ПМПК обследование</a:t>
          </a:r>
          <a:endParaRPr lang="ru-RU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B8CC3A-4D0E-448C-9A3C-ADE8ED830D77}" type="parTrans" cxnId="{D2CF68D9-80B5-4A1B-ABFE-5D8A73E42FBA}">
      <dgm:prSet/>
      <dgm:spPr/>
      <dgm:t>
        <a:bodyPr/>
        <a:lstStyle/>
        <a:p>
          <a:endParaRPr lang="ru-RU"/>
        </a:p>
      </dgm:t>
    </dgm:pt>
    <dgm:pt modelId="{963E17AA-8265-4588-94A3-1F015BC3DE45}" type="sibTrans" cxnId="{D2CF68D9-80B5-4A1B-ABFE-5D8A73E42FBA}">
      <dgm:prSet/>
      <dgm:spPr/>
      <dgm:t>
        <a:bodyPr/>
        <a:lstStyle/>
        <a:p>
          <a:endParaRPr lang="ru-RU"/>
        </a:p>
      </dgm:t>
    </dgm:pt>
    <dgm:pt modelId="{BE4533DD-B778-46F5-B266-9F98184EBB82}">
      <dgm:prSet phldrT="[Текст]" custT="1"/>
      <dgm:spPr/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Стационарно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F9158F-DA7E-4F83-A730-01DEA530CF2A}" type="parTrans" cxnId="{1619DD98-3187-4088-949C-3FB6F7AA4A2D}">
      <dgm:prSet/>
      <dgm:spPr/>
      <dgm:t>
        <a:bodyPr/>
        <a:lstStyle/>
        <a:p>
          <a:endParaRPr lang="ru-RU"/>
        </a:p>
      </dgm:t>
    </dgm:pt>
    <dgm:pt modelId="{1D10E2AE-5009-44E4-8860-58490885BEFF}" type="sibTrans" cxnId="{1619DD98-3187-4088-949C-3FB6F7AA4A2D}">
      <dgm:prSet/>
      <dgm:spPr/>
      <dgm:t>
        <a:bodyPr/>
        <a:lstStyle/>
        <a:p>
          <a:endParaRPr lang="ru-RU"/>
        </a:p>
      </dgm:t>
    </dgm:pt>
    <dgm:pt modelId="{7BF7DCA3-AB19-4985-97E9-54098B67C9CA}">
      <dgm:prSet phldrT="[Текст]" custT="1"/>
      <dgm:spPr/>
      <dgm:t>
        <a:bodyPr/>
        <a:lstStyle/>
        <a:p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Обратиться самостоятельно в 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ЦПМПК:</a:t>
          </a:r>
        </a:p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г. Курган, </a:t>
          </a:r>
        </a:p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пр. Конституции 68 к.1А</a:t>
          </a:r>
        </a:p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В ТПМПК:</a:t>
          </a:r>
        </a:p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 г. Курган ул. Гоголя 103 А</a:t>
          </a:r>
        </a:p>
        <a:p>
          <a:r>
            <a:rPr lang="ru-RU" sz="1000" dirty="0" smtClean="0">
              <a:latin typeface="Arial" panose="020B0604020202020204" pitchFamily="34" charset="0"/>
              <a:cs typeface="Arial" panose="020B0604020202020204" pitchFamily="34" charset="0"/>
            </a:rPr>
            <a:t>(законный представитель) </a:t>
          </a:r>
          <a:endParaRPr lang="ru-RU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AB35E9-C1E8-4ACE-9E1C-0D7C93D5F05D}" type="parTrans" cxnId="{C40CA669-D4BF-46A0-904F-86E0DBC2A026}">
      <dgm:prSet/>
      <dgm:spPr/>
      <dgm:t>
        <a:bodyPr/>
        <a:lstStyle/>
        <a:p>
          <a:endParaRPr lang="ru-RU"/>
        </a:p>
      </dgm:t>
    </dgm:pt>
    <dgm:pt modelId="{786A1ED4-233C-43BD-8B15-60CCF59D2FC2}" type="sibTrans" cxnId="{C40CA669-D4BF-46A0-904F-86E0DBC2A026}">
      <dgm:prSet/>
      <dgm:spPr/>
      <dgm:t>
        <a:bodyPr/>
        <a:lstStyle/>
        <a:p>
          <a:endParaRPr lang="ru-RU"/>
        </a:p>
      </dgm:t>
    </dgm:pt>
    <dgm:pt modelId="{DCFEBA00-46A3-4AAE-ABA7-3D59D14FB942}">
      <dgm:prSet phldrT="[Текст]" custT="1"/>
      <dgm:spPr/>
      <dgm:t>
        <a:bodyPr/>
        <a:lstStyle/>
        <a:p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Позвонить по телефону в 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ЦПМПК:</a:t>
          </a:r>
        </a:p>
        <a:p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8(3522)44-98-60</a:t>
          </a:r>
        </a:p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В ТПМПК:</a:t>
          </a:r>
        </a:p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45-41-80</a:t>
          </a:r>
          <a:endParaRPr lang="ru-RU" sz="14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ru-RU" sz="1000" dirty="0" smtClean="0">
              <a:latin typeface="Arial" panose="020B0604020202020204" pitchFamily="34" charset="0"/>
              <a:cs typeface="Arial" panose="020B0604020202020204" pitchFamily="34" charset="0"/>
            </a:rPr>
            <a:t>(законный представитель)</a:t>
          </a:r>
          <a:endParaRPr lang="ru-RU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201AE1-2D12-40CB-9BA9-9E1AB2E103C6}" type="parTrans" cxnId="{25E90087-6EE0-4414-B1A5-3E0EFDC00FD5}">
      <dgm:prSet/>
      <dgm:spPr/>
      <dgm:t>
        <a:bodyPr/>
        <a:lstStyle/>
        <a:p>
          <a:endParaRPr lang="ru-RU"/>
        </a:p>
      </dgm:t>
    </dgm:pt>
    <dgm:pt modelId="{74443784-2348-4C9A-B4B6-B6CCE12B8642}" type="sibTrans" cxnId="{25E90087-6EE0-4414-B1A5-3E0EFDC00FD5}">
      <dgm:prSet/>
      <dgm:spPr/>
      <dgm:t>
        <a:bodyPr/>
        <a:lstStyle/>
        <a:p>
          <a:endParaRPr lang="ru-RU"/>
        </a:p>
      </dgm:t>
    </dgm:pt>
    <dgm:pt modelId="{A2DD3D21-E845-4A5F-BF7C-FFBC93915D3D}">
      <dgm:prSet phldrT="[Текст]" custT="1"/>
      <dgm:spPr/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Выездная сессия ЦПМПК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6DA26D-D10B-435D-9807-129868148C62}" type="parTrans" cxnId="{30122B32-510D-42D8-A701-201EAAFAA8FD}">
      <dgm:prSet/>
      <dgm:spPr/>
      <dgm:t>
        <a:bodyPr/>
        <a:lstStyle/>
        <a:p>
          <a:endParaRPr lang="ru-RU"/>
        </a:p>
      </dgm:t>
    </dgm:pt>
    <dgm:pt modelId="{75B3F59C-AA31-4663-8D36-01C3B546E369}" type="sibTrans" cxnId="{30122B32-510D-42D8-A701-201EAAFAA8FD}">
      <dgm:prSet/>
      <dgm:spPr/>
      <dgm:t>
        <a:bodyPr/>
        <a:lstStyle/>
        <a:p>
          <a:endParaRPr lang="ru-RU"/>
        </a:p>
      </dgm:t>
    </dgm:pt>
    <dgm:pt modelId="{1B63E6C9-356B-4F3F-9EFF-609E9FBBA6E2}">
      <dgm:prSet phldrT="[Текст]" custT="1"/>
      <dgm:spPr/>
      <dgm:t>
        <a:bodyPr/>
        <a:lstStyle/>
        <a:p>
          <a:pPr algn="ctr"/>
          <a:r>
            <a:rPr lang="ru-RU" sz="1800" b="1" dirty="0" smtClean="0">
              <a:latin typeface="Arial" panose="020B0604020202020204" pitchFamily="34" charset="0"/>
              <a:cs typeface="Arial" panose="020B0604020202020204" pitchFamily="34" charset="0"/>
            </a:rPr>
            <a:t>Заявка организаций:</a:t>
          </a:r>
        </a:p>
        <a:p>
          <a:pPr algn="l"/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- образовательных</a:t>
          </a:r>
        </a:p>
        <a:p>
          <a:pPr algn="l"/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- соц. обслуживания</a:t>
          </a:r>
        </a:p>
        <a:p>
          <a:pPr algn="l"/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- медицинских и др. </a:t>
          </a:r>
        </a:p>
        <a:p>
          <a:pPr algn="l"/>
          <a:r>
            <a:rPr lang="ru-RU" sz="1000" dirty="0" smtClean="0">
              <a:latin typeface="Arial" panose="020B0604020202020204" pitchFamily="34" charset="0"/>
              <a:cs typeface="Arial" panose="020B0604020202020204" pitchFamily="34" charset="0"/>
            </a:rPr>
            <a:t>( с письменного согласия родителей, законных представителей)</a:t>
          </a:r>
        </a:p>
      </dgm:t>
    </dgm:pt>
    <dgm:pt modelId="{1DB12DF9-B928-4A05-B29A-3C536186737A}" type="parTrans" cxnId="{8DC56751-F110-41BB-9861-3672874E46F0}">
      <dgm:prSet/>
      <dgm:spPr/>
      <dgm:t>
        <a:bodyPr/>
        <a:lstStyle/>
        <a:p>
          <a:endParaRPr lang="ru-RU"/>
        </a:p>
      </dgm:t>
    </dgm:pt>
    <dgm:pt modelId="{04303832-9F47-4E14-845A-3296DE3221FF}" type="sibTrans" cxnId="{8DC56751-F110-41BB-9861-3672874E46F0}">
      <dgm:prSet/>
      <dgm:spPr/>
      <dgm:t>
        <a:bodyPr/>
        <a:lstStyle/>
        <a:p>
          <a:endParaRPr lang="ru-RU"/>
        </a:p>
      </dgm:t>
    </dgm:pt>
    <dgm:pt modelId="{B416CED6-C387-4E56-82A8-229066EF48A4}" type="pres">
      <dgm:prSet presAssocID="{CD9830BB-A907-479F-B0D0-4FF3BC245DD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1B1FD8A-9211-4A7C-AA60-C8F9650FD1A0}" type="pres">
      <dgm:prSet presAssocID="{92574CA7-6AFD-4E59-804A-E8EBFFA39DC8}" presName="hierRoot1" presStyleCnt="0"/>
      <dgm:spPr/>
    </dgm:pt>
    <dgm:pt modelId="{553B546D-D755-4ABB-A3BE-2FAEA22A787C}" type="pres">
      <dgm:prSet presAssocID="{92574CA7-6AFD-4E59-804A-E8EBFFA39DC8}" presName="composite" presStyleCnt="0"/>
      <dgm:spPr/>
    </dgm:pt>
    <dgm:pt modelId="{0F4F4855-3BFE-46D5-8BD0-432455FCE727}" type="pres">
      <dgm:prSet presAssocID="{92574CA7-6AFD-4E59-804A-E8EBFFA39DC8}" presName="background" presStyleLbl="node0" presStyleIdx="0" presStyleCnt="1"/>
      <dgm:spPr/>
    </dgm:pt>
    <dgm:pt modelId="{5D57C34F-28B9-4886-B19D-30A3B6107723}" type="pres">
      <dgm:prSet presAssocID="{92574CA7-6AFD-4E59-804A-E8EBFFA39DC8}" presName="text" presStyleLbl="fgAcc0" presStyleIdx="0" presStyleCnt="1" custScaleX="1922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174A90-C6D4-4398-AB77-A75BCC6DA343}" type="pres">
      <dgm:prSet presAssocID="{92574CA7-6AFD-4E59-804A-E8EBFFA39DC8}" presName="hierChild2" presStyleCnt="0"/>
      <dgm:spPr/>
    </dgm:pt>
    <dgm:pt modelId="{69A8971B-615E-4446-BB4F-28638421EA52}" type="pres">
      <dgm:prSet presAssocID="{EBF9158F-DA7E-4F83-A730-01DEA530CF2A}" presName="Name10" presStyleLbl="parChTrans1D2" presStyleIdx="0" presStyleCnt="2"/>
      <dgm:spPr/>
      <dgm:t>
        <a:bodyPr/>
        <a:lstStyle/>
        <a:p>
          <a:endParaRPr lang="ru-RU"/>
        </a:p>
      </dgm:t>
    </dgm:pt>
    <dgm:pt modelId="{4DDF79EB-C7B0-42D4-98AA-A5C7FB6D545D}" type="pres">
      <dgm:prSet presAssocID="{BE4533DD-B778-46F5-B266-9F98184EBB82}" presName="hierRoot2" presStyleCnt="0"/>
      <dgm:spPr/>
    </dgm:pt>
    <dgm:pt modelId="{61AB82CB-1E26-45C0-86FD-E53663F44224}" type="pres">
      <dgm:prSet presAssocID="{BE4533DD-B778-46F5-B266-9F98184EBB82}" presName="composite2" presStyleCnt="0"/>
      <dgm:spPr/>
    </dgm:pt>
    <dgm:pt modelId="{AB88D07B-468B-4F3A-9D62-AFA731A764E8}" type="pres">
      <dgm:prSet presAssocID="{BE4533DD-B778-46F5-B266-9F98184EBB82}" presName="background2" presStyleLbl="node2" presStyleIdx="0" presStyleCnt="2"/>
      <dgm:spPr/>
    </dgm:pt>
    <dgm:pt modelId="{0D1B262D-E057-4206-A237-A91350932B1F}" type="pres">
      <dgm:prSet presAssocID="{BE4533DD-B778-46F5-B266-9F98184EBB82}" presName="text2" presStyleLbl="fgAcc2" presStyleIdx="0" presStyleCnt="2" custScaleX="1506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E94024-4001-4C23-8435-3474F37CF85C}" type="pres">
      <dgm:prSet presAssocID="{BE4533DD-B778-46F5-B266-9F98184EBB82}" presName="hierChild3" presStyleCnt="0"/>
      <dgm:spPr/>
    </dgm:pt>
    <dgm:pt modelId="{8CAF7D4C-AAB5-4AD7-B2EB-0B3396CF7E76}" type="pres">
      <dgm:prSet presAssocID="{8EAB35E9-C1E8-4ACE-9E1C-0D7C93D5F05D}" presName="Name17" presStyleLbl="parChTrans1D3" presStyleIdx="0" presStyleCnt="3"/>
      <dgm:spPr/>
      <dgm:t>
        <a:bodyPr/>
        <a:lstStyle/>
        <a:p>
          <a:endParaRPr lang="ru-RU"/>
        </a:p>
      </dgm:t>
    </dgm:pt>
    <dgm:pt modelId="{2113C3DC-285F-44B9-BE98-742C0C615CAB}" type="pres">
      <dgm:prSet presAssocID="{7BF7DCA3-AB19-4985-97E9-54098B67C9CA}" presName="hierRoot3" presStyleCnt="0"/>
      <dgm:spPr/>
    </dgm:pt>
    <dgm:pt modelId="{5215E900-D96B-45D8-B7BA-AF74E69F41B2}" type="pres">
      <dgm:prSet presAssocID="{7BF7DCA3-AB19-4985-97E9-54098B67C9CA}" presName="composite3" presStyleCnt="0"/>
      <dgm:spPr/>
    </dgm:pt>
    <dgm:pt modelId="{FA261C1B-A995-427B-8948-A094E29416D2}" type="pres">
      <dgm:prSet presAssocID="{7BF7DCA3-AB19-4985-97E9-54098B67C9CA}" presName="background3" presStyleLbl="node3" presStyleIdx="0" presStyleCnt="3"/>
      <dgm:spPr/>
    </dgm:pt>
    <dgm:pt modelId="{0728F5D9-F34E-47D3-B436-866A13B8554A}" type="pres">
      <dgm:prSet presAssocID="{7BF7DCA3-AB19-4985-97E9-54098B67C9CA}" presName="text3" presStyleLbl="fgAcc3" presStyleIdx="0" presStyleCnt="3" custScaleX="174242" custScaleY="2707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55DA5F-8260-4889-9AB4-20A9C879A83B}" type="pres">
      <dgm:prSet presAssocID="{7BF7DCA3-AB19-4985-97E9-54098B67C9CA}" presName="hierChild4" presStyleCnt="0"/>
      <dgm:spPr/>
    </dgm:pt>
    <dgm:pt modelId="{EF697BD8-39F6-476E-ADCE-C89EE63B939D}" type="pres">
      <dgm:prSet presAssocID="{E0201AE1-2D12-40CB-9BA9-9E1AB2E103C6}" presName="Name17" presStyleLbl="parChTrans1D3" presStyleIdx="1" presStyleCnt="3"/>
      <dgm:spPr/>
      <dgm:t>
        <a:bodyPr/>
        <a:lstStyle/>
        <a:p>
          <a:endParaRPr lang="ru-RU"/>
        </a:p>
      </dgm:t>
    </dgm:pt>
    <dgm:pt modelId="{572C387E-6295-46BE-98DF-A789B5F37952}" type="pres">
      <dgm:prSet presAssocID="{DCFEBA00-46A3-4AAE-ABA7-3D59D14FB942}" presName="hierRoot3" presStyleCnt="0"/>
      <dgm:spPr/>
    </dgm:pt>
    <dgm:pt modelId="{E8B2B1E7-625A-418A-97A3-7AA79D64F477}" type="pres">
      <dgm:prSet presAssocID="{DCFEBA00-46A3-4AAE-ABA7-3D59D14FB942}" presName="composite3" presStyleCnt="0"/>
      <dgm:spPr/>
    </dgm:pt>
    <dgm:pt modelId="{39662A04-E422-4444-A292-5AD286C6F107}" type="pres">
      <dgm:prSet presAssocID="{DCFEBA00-46A3-4AAE-ABA7-3D59D14FB942}" presName="background3" presStyleLbl="node3" presStyleIdx="1" presStyleCnt="3"/>
      <dgm:spPr/>
    </dgm:pt>
    <dgm:pt modelId="{95841C4F-A4AC-4E6B-943A-4EC3CF93E7A9}" type="pres">
      <dgm:prSet presAssocID="{DCFEBA00-46A3-4AAE-ABA7-3D59D14FB942}" presName="text3" presStyleLbl="fgAcc3" presStyleIdx="1" presStyleCnt="3" custScaleX="171458" custScaleY="278198" custLinFactNeighborX="-480" custLinFactNeighborY="-20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A93EF2-5FA5-4812-9B3E-CB59FE703A7D}" type="pres">
      <dgm:prSet presAssocID="{DCFEBA00-46A3-4AAE-ABA7-3D59D14FB942}" presName="hierChild4" presStyleCnt="0"/>
      <dgm:spPr/>
    </dgm:pt>
    <dgm:pt modelId="{0815D25A-BE88-4FD7-AEC4-D65B19019FBF}" type="pres">
      <dgm:prSet presAssocID="{2D6DA26D-D10B-435D-9807-129868148C62}" presName="Name10" presStyleLbl="parChTrans1D2" presStyleIdx="1" presStyleCnt="2"/>
      <dgm:spPr/>
      <dgm:t>
        <a:bodyPr/>
        <a:lstStyle/>
        <a:p>
          <a:endParaRPr lang="ru-RU"/>
        </a:p>
      </dgm:t>
    </dgm:pt>
    <dgm:pt modelId="{22A55A53-B141-47F5-8A92-00ABF85CEA71}" type="pres">
      <dgm:prSet presAssocID="{A2DD3D21-E845-4A5F-BF7C-FFBC93915D3D}" presName="hierRoot2" presStyleCnt="0"/>
      <dgm:spPr/>
    </dgm:pt>
    <dgm:pt modelId="{775B8802-E562-4AFE-ACC0-4E62C22D0B7E}" type="pres">
      <dgm:prSet presAssocID="{A2DD3D21-E845-4A5F-BF7C-FFBC93915D3D}" presName="composite2" presStyleCnt="0"/>
      <dgm:spPr/>
    </dgm:pt>
    <dgm:pt modelId="{7A8A2D8D-80D0-4B73-841B-6CB6F0EEBB88}" type="pres">
      <dgm:prSet presAssocID="{A2DD3D21-E845-4A5F-BF7C-FFBC93915D3D}" presName="background2" presStyleLbl="node2" presStyleIdx="1" presStyleCnt="2"/>
      <dgm:spPr/>
    </dgm:pt>
    <dgm:pt modelId="{37CDFE2C-93BB-474F-A543-514BD636BBED}" type="pres">
      <dgm:prSet presAssocID="{A2DD3D21-E845-4A5F-BF7C-FFBC93915D3D}" presName="text2" presStyleLbl="fgAcc2" presStyleIdx="1" presStyleCnt="2" custScaleX="137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5A3186-6069-44D0-9C75-2AB95AA32DEB}" type="pres">
      <dgm:prSet presAssocID="{A2DD3D21-E845-4A5F-BF7C-FFBC93915D3D}" presName="hierChild3" presStyleCnt="0"/>
      <dgm:spPr/>
    </dgm:pt>
    <dgm:pt modelId="{316B42A9-DB79-4580-9928-CCC65D029118}" type="pres">
      <dgm:prSet presAssocID="{1DB12DF9-B928-4A05-B29A-3C536186737A}" presName="Name17" presStyleLbl="parChTrans1D3" presStyleIdx="2" presStyleCnt="3"/>
      <dgm:spPr/>
      <dgm:t>
        <a:bodyPr/>
        <a:lstStyle/>
        <a:p>
          <a:endParaRPr lang="ru-RU"/>
        </a:p>
      </dgm:t>
    </dgm:pt>
    <dgm:pt modelId="{B8E0BF8C-3FF4-4BEC-AD95-5DB8F15B8FEE}" type="pres">
      <dgm:prSet presAssocID="{1B63E6C9-356B-4F3F-9EFF-609E9FBBA6E2}" presName="hierRoot3" presStyleCnt="0"/>
      <dgm:spPr/>
    </dgm:pt>
    <dgm:pt modelId="{186DA974-615C-4962-A5D8-3D05A0B00FA7}" type="pres">
      <dgm:prSet presAssocID="{1B63E6C9-356B-4F3F-9EFF-609E9FBBA6E2}" presName="composite3" presStyleCnt="0"/>
      <dgm:spPr/>
    </dgm:pt>
    <dgm:pt modelId="{7EB8BDA4-C23D-4661-9850-1C584C708C2B}" type="pres">
      <dgm:prSet presAssocID="{1B63E6C9-356B-4F3F-9EFF-609E9FBBA6E2}" presName="background3" presStyleLbl="node3" presStyleIdx="2" presStyleCnt="3"/>
      <dgm:spPr/>
    </dgm:pt>
    <dgm:pt modelId="{91561494-A4E1-47E8-9A80-B94156F63F75}" type="pres">
      <dgm:prSet presAssocID="{1B63E6C9-356B-4F3F-9EFF-609E9FBBA6E2}" presName="text3" presStyleLbl="fgAcc3" presStyleIdx="2" presStyleCnt="3" custScaleX="197916" custScaleY="2759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2091E4-E94C-4F15-9041-875997731F9D}" type="pres">
      <dgm:prSet presAssocID="{1B63E6C9-356B-4F3F-9EFF-609E9FBBA6E2}" presName="hierChild4" presStyleCnt="0"/>
      <dgm:spPr/>
    </dgm:pt>
  </dgm:ptLst>
  <dgm:cxnLst>
    <dgm:cxn modelId="{1B13B75D-B4E9-44A7-9137-D5E0D6FFA165}" type="presOf" srcId="{1B63E6C9-356B-4F3F-9EFF-609E9FBBA6E2}" destId="{91561494-A4E1-47E8-9A80-B94156F63F75}" srcOrd="0" destOrd="0" presId="urn:microsoft.com/office/officeart/2005/8/layout/hierarchy1"/>
    <dgm:cxn modelId="{1619DD98-3187-4088-949C-3FB6F7AA4A2D}" srcId="{92574CA7-6AFD-4E59-804A-E8EBFFA39DC8}" destId="{BE4533DD-B778-46F5-B266-9F98184EBB82}" srcOrd="0" destOrd="0" parTransId="{EBF9158F-DA7E-4F83-A730-01DEA530CF2A}" sibTransId="{1D10E2AE-5009-44E4-8860-58490885BEFF}"/>
    <dgm:cxn modelId="{8DC56751-F110-41BB-9861-3672874E46F0}" srcId="{A2DD3D21-E845-4A5F-BF7C-FFBC93915D3D}" destId="{1B63E6C9-356B-4F3F-9EFF-609E9FBBA6E2}" srcOrd="0" destOrd="0" parTransId="{1DB12DF9-B928-4A05-B29A-3C536186737A}" sibTransId="{04303832-9F47-4E14-845A-3296DE3221FF}"/>
    <dgm:cxn modelId="{DC4EA47E-3807-441B-B195-BD82F717CEB5}" type="presOf" srcId="{A2DD3D21-E845-4A5F-BF7C-FFBC93915D3D}" destId="{37CDFE2C-93BB-474F-A543-514BD636BBED}" srcOrd="0" destOrd="0" presId="urn:microsoft.com/office/officeart/2005/8/layout/hierarchy1"/>
    <dgm:cxn modelId="{F1BF8606-96C3-4A38-B862-60FD02CD7909}" type="presOf" srcId="{DCFEBA00-46A3-4AAE-ABA7-3D59D14FB942}" destId="{95841C4F-A4AC-4E6B-943A-4EC3CF93E7A9}" srcOrd="0" destOrd="0" presId="urn:microsoft.com/office/officeart/2005/8/layout/hierarchy1"/>
    <dgm:cxn modelId="{D2CF68D9-80B5-4A1B-ABFE-5D8A73E42FBA}" srcId="{CD9830BB-A907-479F-B0D0-4FF3BC245DD1}" destId="{92574CA7-6AFD-4E59-804A-E8EBFFA39DC8}" srcOrd="0" destOrd="0" parTransId="{1AB8CC3A-4D0E-448C-9A3C-ADE8ED830D77}" sibTransId="{963E17AA-8265-4588-94A3-1F015BC3DE45}"/>
    <dgm:cxn modelId="{1487121C-A7B8-4D8E-9249-C57A69E45E75}" type="presOf" srcId="{2D6DA26D-D10B-435D-9807-129868148C62}" destId="{0815D25A-BE88-4FD7-AEC4-D65B19019FBF}" srcOrd="0" destOrd="0" presId="urn:microsoft.com/office/officeart/2005/8/layout/hierarchy1"/>
    <dgm:cxn modelId="{41A4DF13-81D4-45F1-9E8C-CBB6BC2C55CD}" type="presOf" srcId="{1DB12DF9-B928-4A05-B29A-3C536186737A}" destId="{316B42A9-DB79-4580-9928-CCC65D029118}" srcOrd="0" destOrd="0" presId="urn:microsoft.com/office/officeart/2005/8/layout/hierarchy1"/>
    <dgm:cxn modelId="{7A311785-5CB6-4F65-BFD7-CD59B7BA3DBF}" type="presOf" srcId="{CD9830BB-A907-479F-B0D0-4FF3BC245DD1}" destId="{B416CED6-C387-4E56-82A8-229066EF48A4}" srcOrd="0" destOrd="0" presId="urn:microsoft.com/office/officeart/2005/8/layout/hierarchy1"/>
    <dgm:cxn modelId="{282CAC86-FD50-4040-BF65-DC91518DEAE4}" type="presOf" srcId="{92574CA7-6AFD-4E59-804A-E8EBFFA39DC8}" destId="{5D57C34F-28B9-4886-B19D-30A3B6107723}" srcOrd="0" destOrd="0" presId="urn:microsoft.com/office/officeart/2005/8/layout/hierarchy1"/>
    <dgm:cxn modelId="{C40CA669-D4BF-46A0-904F-86E0DBC2A026}" srcId="{BE4533DD-B778-46F5-B266-9F98184EBB82}" destId="{7BF7DCA3-AB19-4985-97E9-54098B67C9CA}" srcOrd="0" destOrd="0" parTransId="{8EAB35E9-C1E8-4ACE-9E1C-0D7C93D5F05D}" sibTransId="{786A1ED4-233C-43BD-8B15-60CCF59D2FC2}"/>
    <dgm:cxn modelId="{9DA18C3B-4185-4780-821E-AA62F2B897F0}" type="presOf" srcId="{E0201AE1-2D12-40CB-9BA9-9E1AB2E103C6}" destId="{EF697BD8-39F6-476E-ADCE-C89EE63B939D}" srcOrd="0" destOrd="0" presId="urn:microsoft.com/office/officeart/2005/8/layout/hierarchy1"/>
    <dgm:cxn modelId="{30122B32-510D-42D8-A701-201EAAFAA8FD}" srcId="{92574CA7-6AFD-4E59-804A-E8EBFFA39DC8}" destId="{A2DD3D21-E845-4A5F-BF7C-FFBC93915D3D}" srcOrd="1" destOrd="0" parTransId="{2D6DA26D-D10B-435D-9807-129868148C62}" sibTransId="{75B3F59C-AA31-4663-8D36-01C3B546E369}"/>
    <dgm:cxn modelId="{946945BB-E8A1-4334-BBF0-7E4D033F709E}" type="presOf" srcId="{BE4533DD-B778-46F5-B266-9F98184EBB82}" destId="{0D1B262D-E057-4206-A237-A91350932B1F}" srcOrd="0" destOrd="0" presId="urn:microsoft.com/office/officeart/2005/8/layout/hierarchy1"/>
    <dgm:cxn modelId="{6FB1F293-1BDB-47C7-BBD7-3CBD766BB185}" type="presOf" srcId="{8EAB35E9-C1E8-4ACE-9E1C-0D7C93D5F05D}" destId="{8CAF7D4C-AAB5-4AD7-B2EB-0B3396CF7E76}" srcOrd="0" destOrd="0" presId="urn:microsoft.com/office/officeart/2005/8/layout/hierarchy1"/>
    <dgm:cxn modelId="{0E178A3D-0B97-4A40-9471-A77FB4A975F9}" type="presOf" srcId="{EBF9158F-DA7E-4F83-A730-01DEA530CF2A}" destId="{69A8971B-615E-4446-BB4F-28638421EA52}" srcOrd="0" destOrd="0" presId="urn:microsoft.com/office/officeart/2005/8/layout/hierarchy1"/>
    <dgm:cxn modelId="{25E90087-6EE0-4414-B1A5-3E0EFDC00FD5}" srcId="{BE4533DD-B778-46F5-B266-9F98184EBB82}" destId="{DCFEBA00-46A3-4AAE-ABA7-3D59D14FB942}" srcOrd="1" destOrd="0" parTransId="{E0201AE1-2D12-40CB-9BA9-9E1AB2E103C6}" sibTransId="{74443784-2348-4C9A-B4B6-B6CCE12B8642}"/>
    <dgm:cxn modelId="{22DEF567-CC5A-4F7C-A729-95B9FF4984A5}" type="presOf" srcId="{7BF7DCA3-AB19-4985-97E9-54098B67C9CA}" destId="{0728F5D9-F34E-47D3-B436-866A13B8554A}" srcOrd="0" destOrd="0" presId="urn:microsoft.com/office/officeart/2005/8/layout/hierarchy1"/>
    <dgm:cxn modelId="{6447911C-DC58-4C39-ADEF-F34CD59C5426}" type="presParOf" srcId="{B416CED6-C387-4E56-82A8-229066EF48A4}" destId="{B1B1FD8A-9211-4A7C-AA60-C8F9650FD1A0}" srcOrd="0" destOrd="0" presId="urn:microsoft.com/office/officeart/2005/8/layout/hierarchy1"/>
    <dgm:cxn modelId="{2D104450-E68E-4F62-B633-B2A63AEA2FCD}" type="presParOf" srcId="{B1B1FD8A-9211-4A7C-AA60-C8F9650FD1A0}" destId="{553B546D-D755-4ABB-A3BE-2FAEA22A787C}" srcOrd="0" destOrd="0" presId="urn:microsoft.com/office/officeart/2005/8/layout/hierarchy1"/>
    <dgm:cxn modelId="{64A2FEC4-CE87-40BC-AEC4-CE9448C575AA}" type="presParOf" srcId="{553B546D-D755-4ABB-A3BE-2FAEA22A787C}" destId="{0F4F4855-3BFE-46D5-8BD0-432455FCE727}" srcOrd="0" destOrd="0" presId="urn:microsoft.com/office/officeart/2005/8/layout/hierarchy1"/>
    <dgm:cxn modelId="{994A60D0-40DF-4C1B-A501-1A9294626335}" type="presParOf" srcId="{553B546D-D755-4ABB-A3BE-2FAEA22A787C}" destId="{5D57C34F-28B9-4886-B19D-30A3B6107723}" srcOrd="1" destOrd="0" presId="urn:microsoft.com/office/officeart/2005/8/layout/hierarchy1"/>
    <dgm:cxn modelId="{098970DD-2F5D-4505-8040-FED66B0D7027}" type="presParOf" srcId="{B1B1FD8A-9211-4A7C-AA60-C8F9650FD1A0}" destId="{11174A90-C6D4-4398-AB77-A75BCC6DA343}" srcOrd="1" destOrd="0" presId="urn:microsoft.com/office/officeart/2005/8/layout/hierarchy1"/>
    <dgm:cxn modelId="{0B4D404D-E041-401A-906A-3F323709C4A5}" type="presParOf" srcId="{11174A90-C6D4-4398-AB77-A75BCC6DA343}" destId="{69A8971B-615E-4446-BB4F-28638421EA52}" srcOrd="0" destOrd="0" presId="urn:microsoft.com/office/officeart/2005/8/layout/hierarchy1"/>
    <dgm:cxn modelId="{4AA77711-CBC9-4FB0-91C4-F8568CAD882F}" type="presParOf" srcId="{11174A90-C6D4-4398-AB77-A75BCC6DA343}" destId="{4DDF79EB-C7B0-42D4-98AA-A5C7FB6D545D}" srcOrd="1" destOrd="0" presId="urn:microsoft.com/office/officeart/2005/8/layout/hierarchy1"/>
    <dgm:cxn modelId="{4856D66B-A8DF-4535-99E7-5CEA10C2F114}" type="presParOf" srcId="{4DDF79EB-C7B0-42D4-98AA-A5C7FB6D545D}" destId="{61AB82CB-1E26-45C0-86FD-E53663F44224}" srcOrd="0" destOrd="0" presId="urn:microsoft.com/office/officeart/2005/8/layout/hierarchy1"/>
    <dgm:cxn modelId="{84446111-11DF-4DA2-BBBB-3153F7C76CC7}" type="presParOf" srcId="{61AB82CB-1E26-45C0-86FD-E53663F44224}" destId="{AB88D07B-468B-4F3A-9D62-AFA731A764E8}" srcOrd="0" destOrd="0" presId="urn:microsoft.com/office/officeart/2005/8/layout/hierarchy1"/>
    <dgm:cxn modelId="{0FC4A577-1B1D-4A34-B50C-8F2D9DD26ED7}" type="presParOf" srcId="{61AB82CB-1E26-45C0-86FD-E53663F44224}" destId="{0D1B262D-E057-4206-A237-A91350932B1F}" srcOrd="1" destOrd="0" presId="urn:microsoft.com/office/officeart/2005/8/layout/hierarchy1"/>
    <dgm:cxn modelId="{CCFCDC9A-B6AE-4248-87C3-EFE06885D8BA}" type="presParOf" srcId="{4DDF79EB-C7B0-42D4-98AA-A5C7FB6D545D}" destId="{7EE94024-4001-4C23-8435-3474F37CF85C}" srcOrd="1" destOrd="0" presId="urn:microsoft.com/office/officeart/2005/8/layout/hierarchy1"/>
    <dgm:cxn modelId="{849F8AE8-97EF-41F5-A77E-17A39F796893}" type="presParOf" srcId="{7EE94024-4001-4C23-8435-3474F37CF85C}" destId="{8CAF7D4C-AAB5-4AD7-B2EB-0B3396CF7E76}" srcOrd="0" destOrd="0" presId="urn:microsoft.com/office/officeart/2005/8/layout/hierarchy1"/>
    <dgm:cxn modelId="{F0B016AE-05F3-464F-9D52-33D8D29371B6}" type="presParOf" srcId="{7EE94024-4001-4C23-8435-3474F37CF85C}" destId="{2113C3DC-285F-44B9-BE98-742C0C615CAB}" srcOrd="1" destOrd="0" presId="urn:microsoft.com/office/officeart/2005/8/layout/hierarchy1"/>
    <dgm:cxn modelId="{3DEABC2C-998A-4B69-AA3F-C71E2F386C86}" type="presParOf" srcId="{2113C3DC-285F-44B9-BE98-742C0C615CAB}" destId="{5215E900-D96B-45D8-B7BA-AF74E69F41B2}" srcOrd="0" destOrd="0" presId="urn:microsoft.com/office/officeart/2005/8/layout/hierarchy1"/>
    <dgm:cxn modelId="{23A8E0F0-7D74-4E02-9287-77CCCC5D1CC1}" type="presParOf" srcId="{5215E900-D96B-45D8-B7BA-AF74E69F41B2}" destId="{FA261C1B-A995-427B-8948-A094E29416D2}" srcOrd="0" destOrd="0" presId="urn:microsoft.com/office/officeart/2005/8/layout/hierarchy1"/>
    <dgm:cxn modelId="{7962F46D-6D1C-48C7-9733-63684E81360B}" type="presParOf" srcId="{5215E900-D96B-45D8-B7BA-AF74E69F41B2}" destId="{0728F5D9-F34E-47D3-B436-866A13B8554A}" srcOrd="1" destOrd="0" presId="urn:microsoft.com/office/officeart/2005/8/layout/hierarchy1"/>
    <dgm:cxn modelId="{708CC7C3-0E34-46D0-8677-4111627E293F}" type="presParOf" srcId="{2113C3DC-285F-44B9-BE98-742C0C615CAB}" destId="{8855DA5F-8260-4889-9AB4-20A9C879A83B}" srcOrd="1" destOrd="0" presId="urn:microsoft.com/office/officeart/2005/8/layout/hierarchy1"/>
    <dgm:cxn modelId="{DAC2458B-3EDF-4B9A-B6CA-F347358BCAEC}" type="presParOf" srcId="{7EE94024-4001-4C23-8435-3474F37CF85C}" destId="{EF697BD8-39F6-476E-ADCE-C89EE63B939D}" srcOrd="2" destOrd="0" presId="urn:microsoft.com/office/officeart/2005/8/layout/hierarchy1"/>
    <dgm:cxn modelId="{99B511CA-9F08-4E05-ABBA-332317244DCA}" type="presParOf" srcId="{7EE94024-4001-4C23-8435-3474F37CF85C}" destId="{572C387E-6295-46BE-98DF-A789B5F37952}" srcOrd="3" destOrd="0" presId="urn:microsoft.com/office/officeart/2005/8/layout/hierarchy1"/>
    <dgm:cxn modelId="{67DCED91-93A9-458C-AF6F-346DD6A1185F}" type="presParOf" srcId="{572C387E-6295-46BE-98DF-A789B5F37952}" destId="{E8B2B1E7-625A-418A-97A3-7AA79D64F477}" srcOrd="0" destOrd="0" presId="urn:microsoft.com/office/officeart/2005/8/layout/hierarchy1"/>
    <dgm:cxn modelId="{FA321E25-B96B-4286-9FF7-9C2C4935DA7D}" type="presParOf" srcId="{E8B2B1E7-625A-418A-97A3-7AA79D64F477}" destId="{39662A04-E422-4444-A292-5AD286C6F107}" srcOrd="0" destOrd="0" presId="urn:microsoft.com/office/officeart/2005/8/layout/hierarchy1"/>
    <dgm:cxn modelId="{EC7551E4-E509-49F6-81D2-E81CB8139BDA}" type="presParOf" srcId="{E8B2B1E7-625A-418A-97A3-7AA79D64F477}" destId="{95841C4F-A4AC-4E6B-943A-4EC3CF93E7A9}" srcOrd="1" destOrd="0" presId="urn:microsoft.com/office/officeart/2005/8/layout/hierarchy1"/>
    <dgm:cxn modelId="{AB18168B-3A91-45E7-A462-28F5F87BBFEB}" type="presParOf" srcId="{572C387E-6295-46BE-98DF-A789B5F37952}" destId="{52A93EF2-5FA5-4812-9B3E-CB59FE703A7D}" srcOrd="1" destOrd="0" presId="urn:microsoft.com/office/officeart/2005/8/layout/hierarchy1"/>
    <dgm:cxn modelId="{7CBAA729-A5C0-4461-A813-FCC5455DBE72}" type="presParOf" srcId="{11174A90-C6D4-4398-AB77-A75BCC6DA343}" destId="{0815D25A-BE88-4FD7-AEC4-D65B19019FBF}" srcOrd="2" destOrd="0" presId="urn:microsoft.com/office/officeart/2005/8/layout/hierarchy1"/>
    <dgm:cxn modelId="{70BC7584-6D83-4511-BB1D-16BE52198020}" type="presParOf" srcId="{11174A90-C6D4-4398-AB77-A75BCC6DA343}" destId="{22A55A53-B141-47F5-8A92-00ABF85CEA71}" srcOrd="3" destOrd="0" presId="urn:microsoft.com/office/officeart/2005/8/layout/hierarchy1"/>
    <dgm:cxn modelId="{5ABA8926-9268-4CE1-8573-0F3EC838C7D3}" type="presParOf" srcId="{22A55A53-B141-47F5-8A92-00ABF85CEA71}" destId="{775B8802-E562-4AFE-ACC0-4E62C22D0B7E}" srcOrd="0" destOrd="0" presId="urn:microsoft.com/office/officeart/2005/8/layout/hierarchy1"/>
    <dgm:cxn modelId="{8E9616D8-4028-48E7-8EC5-B556EA106B7F}" type="presParOf" srcId="{775B8802-E562-4AFE-ACC0-4E62C22D0B7E}" destId="{7A8A2D8D-80D0-4B73-841B-6CB6F0EEBB88}" srcOrd="0" destOrd="0" presId="urn:microsoft.com/office/officeart/2005/8/layout/hierarchy1"/>
    <dgm:cxn modelId="{1FB3DA3C-8C40-49FD-A7A0-EEDB358B6942}" type="presParOf" srcId="{775B8802-E562-4AFE-ACC0-4E62C22D0B7E}" destId="{37CDFE2C-93BB-474F-A543-514BD636BBED}" srcOrd="1" destOrd="0" presId="urn:microsoft.com/office/officeart/2005/8/layout/hierarchy1"/>
    <dgm:cxn modelId="{A88DAD4F-3BBF-433C-8E90-E2F7C6872A08}" type="presParOf" srcId="{22A55A53-B141-47F5-8A92-00ABF85CEA71}" destId="{C95A3186-6069-44D0-9C75-2AB95AA32DEB}" srcOrd="1" destOrd="0" presId="urn:microsoft.com/office/officeart/2005/8/layout/hierarchy1"/>
    <dgm:cxn modelId="{5914F157-9577-4275-84EC-C30E3B78BDAF}" type="presParOf" srcId="{C95A3186-6069-44D0-9C75-2AB95AA32DEB}" destId="{316B42A9-DB79-4580-9928-CCC65D029118}" srcOrd="0" destOrd="0" presId="urn:microsoft.com/office/officeart/2005/8/layout/hierarchy1"/>
    <dgm:cxn modelId="{756DB29D-AD25-439D-A9AC-3EA0C99B5CAB}" type="presParOf" srcId="{C95A3186-6069-44D0-9C75-2AB95AA32DEB}" destId="{B8E0BF8C-3FF4-4BEC-AD95-5DB8F15B8FEE}" srcOrd="1" destOrd="0" presId="urn:microsoft.com/office/officeart/2005/8/layout/hierarchy1"/>
    <dgm:cxn modelId="{D6A7A058-8658-4EBE-88DA-CC15DEC229D3}" type="presParOf" srcId="{B8E0BF8C-3FF4-4BEC-AD95-5DB8F15B8FEE}" destId="{186DA974-615C-4962-A5D8-3D05A0B00FA7}" srcOrd="0" destOrd="0" presId="urn:microsoft.com/office/officeart/2005/8/layout/hierarchy1"/>
    <dgm:cxn modelId="{C5400FD3-7F20-4FCF-896C-F460E717D400}" type="presParOf" srcId="{186DA974-615C-4962-A5D8-3D05A0B00FA7}" destId="{7EB8BDA4-C23D-4661-9850-1C584C708C2B}" srcOrd="0" destOrd="0" presId="urn:microsoft.com/office/officeart/2005/8/layout/hierarchy1"/>
    <dgm:cxn modelId="{A26B2243-531B-4254-8AA6-DD74EDF4ACEC}" type="presParOf" srcId="{186DA974-615C-4962-A5D8-3D05A0B00FA7}" destId="{91561494-A4E1-47E8-9A80-B94156F63F75}" srcOrd="1" destOrd="0" presId="urn:microsoft.com/office/officeart/2005/8/layout/hierarchy1"/>
    <dgm:cxn modelId="{C7C993AC-3F58-4E3F-B4F5-E7EED380908C}" type="presParOf" srcId="{B8E0BF8C-3FF4-4BEC-AD95-5DB8F15B8FEE}" destId="{CA2091E4-E94C-4F15-9041-875997731F9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B5B99-7069-4A35-84E3-14B28B03F2A7}">
      <dsp:nvSpPr>
        <dsp:cNvPr id="0" name=""/>
        <dsp:cNvSpPr/>
      </dsp:nvSpPr>
      <dsp:spPr>
        <a:xfrm>
          <a:off x="707457" y="325353"/>
          <a:ext cx="6866004" cy="134403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358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При поступлении ребенка в образовательную организацию (как в массовую, так и в специальную (коррекционную), в реабилитационный центр</a:t>
          </a:r>
          <a:endParaRPr lang="ru-RU" sz="2100" kern="1200" dirty="0"/>
        </a:p>
      </dsp:txBody>
      <dsp:txXfrm>
        <a:off x="707457" y="325353"/>
        <a:ext cx="6866004" cy="1344032"/>
      </dsp:txXfrm>
    </dsp:sp>
    <dsp:sp modelId="{A1341FBF-A796-4FAE-9592-132A86BA1101}">
      <dsp:nvSpPr>
        <dsp:cNvPr id="0" name=""/>
        <dsp:cNvSpPr/>
      </dsp:nvSpPr>
      <dsp:spPr>
        <a:xfrm>
          <a:off x="360037" y="288032"/>
          <a:ext cx="940822" cy="1411233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16D669-C999-4E02-B457-A0C03998FD6B}">
      <dsp:nvSpPr>
        <dsp:cNvPr id="0" name=""/>
        <dsp:cNvSpPr/>
      </dsp:nvSpPr>
      <dsp:spPr>
        <a:xfrm>
          <a:off x="734811" y="2017340"/>
          <a:ext cx="6811296" cy="134403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358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После перенесенного ребенком длительного или тяжелого заболевания (гриппа, отитов, паротита, кори – по прошествии 2 недель)</a:t>
          </a:r>
          <a:endParaRPr lang="ru-RU" sz="2100" kern="1200" dirty="0"/>
        </a:p>
      </dsp:txBody>
      <dsp:txXfrm>
        <a:off x="734811" y="2017340"/>
        <a:ext cx="6811296" cy="1344032"/>
      </dsp:txXfrm>
    </dsp:sp>
    <dsp:sp modelId="{8AD902DC-78B3-462A-BEEA-1D0E596CFF10}">
      <dsp:nvSpPr>
        <dsp:cNvPr id="0" name=""/>
        <dsp:cNvSpPr/>
      </dsp:nvSpPr>
      <dsp:spPr>
        <a:xfrm>
          <a:off x="360037" y="2016231"/>
          <a:ext cx="940822" cy="1411233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A29986-A49C-41FE-A06D-EA06DEBBC05E}">
      <dsp:nvSpPr>
        <dsp:cNvPr id="0" name=""/>
        <dsp:cNvSpPr/>
      </dsp:nvSpPr>
      <dsp:spPr>
        <a:xfrm>
          <a:off x="805023" y="3709328"/>
          <a:ext cx="6670872" cy="134403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358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При наличии у ребенка отставания в речевом развитии</a:t>
          </a:r>
          <a:endParaRPr lang="ru-RU" sz="2100" kern="1200" dirty="0"/>
        </a:p>
      </dsp:txBody>
      <dsp:txXfrm>
        <a:off x="805023" y="3709328"/>
        <a:ext cx="6670872" cy="1344032"/>
      </dsp:txXfrm>
    </dsp:sp>
    <dsp:sp modelId="{CF8465F6-63A3-44D3-A6E3-294D1C5C1963}">
      <dsp:nvSpPr>
        <dsp:cNvPr id="0" name=""/>
        <dsp:cNvSpPr/>
      </dsp:nvSpPr>
      <dsp:spPr>
        <a:xfrm>
          <a:off x="360037" y="3672415"/>
          <a:ext cx="940822" cy="1411233"/>
        </a:xfrm>
        <a:prstGeom prst="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B42A9-DB79-4580-9928-CCC65D029118}">
      <dsp:nvSpPr>
        <dsp:cNvPr id="0" name=""/>
        <dsp:cNvSpPr/>
      </dsp:nvSpPr>
      <dsp:spPr>
        <a:xfrm>
          <a:off x="6716423" y="2199269"/>
          <a:ext cx="91440" cy="4019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19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15D25A-BE88-4FD7-AEC4-D65B19019FBF}">
      <dsp:nvSpPr>
        <dsp:cNvPr id="0" name=""/>
        <dsp:cNvSpPr/>
      </dsp:nvSpPr>
      <dsp:spPr>
        <a:xfrm>
          <a:off x="4607302" y="919833"/>
          <a:ext cx="2154840" cy="401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890"/>
              </a:lnTo>
              <a:lnTo>
                <a:pt x="2154840" y="273890"/>
              </a:lnTo>
              <a:lnTo>
                <a:pt x="2154840" y="4019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97BD8-39F6-476E-ADCE-C89EE63B939D}">
      <dsp:nvSpPr>
        <dsp:cNvPr id="0" name=""/>
        <dsp:cNvSpPr/>
      </dsp:nvSpPr>
      <dsp:spPr>
        <a:xfrm>
          <a:off x="2545306" y="2199269"/>
          <a:ext cx="1350864" cy="383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541"/>
              </a:lnTo>
              <a:lnTo>
                <a:pt x="1350864" y="255541"/>
              </a:lnTo>
              <a:lnTo>
                <a:pt x="1350864" y="3835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AF7D4C-AAB5-4AD7-B2EB-0B3396CF7E76}">
      <dsp:nvSpPr>
        <dsp:cNvPr id="0" name=""/>
        <dsp:cNvSpPr/>
      </dsp:nvSpPr>
      <dsp:spPr>
        <a:xfrm>
          <a:off x="1207044" y="2199269"/>
          <a:ext cx="1338261" cy="401911"/>
        </a:xfrm>
        <a:custGeom>
          <a:avLst/>
          <a:gdLst/>
          <a:ahLst/>
          <a:cxnLst/>
          <a:rect l="0" t="0" r="0" b="0"/>
          <a:pathLst>
            <a:path>
              <a:moveTo>
                <a:pt x="1338261" y="0"/>
              </a:moveTo>
              <a:lnTo>
                <a:pt x="1338261" y="273890"/>
              </a:lnTo>
              <a:lnTo>
                <a:pt x="0" y="273890"/>
              </a:lnTo>
              <a:lnTo>
                <a:pt x="0" y="4019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A8971B-615E-4446-BB4F-28638421EA52}">
      <dsp:nvSpPr>
        <dsp:cNvPr id="0" name=""/>
        <dsp:cNvSpPr/>
      </dsp:nvSpPr>
      <dsp:spPr>
        <a:xfrm>
          <a:off x="2545306" y="919833"/>
          <a:ext cx="2061996" cy="401911"/>
        </a:xfrm>
        <a:custGeom>
          <a:avLst/>
          <a:gdLst/>
          <a:ahLst/>
          <a:cxnLst/>
          <a:rect l="0" t="0" r="0" b="0"/>
          <a:pathLst>
            <a:path>
              <a:moveTo>
                <a:pt x="2061996" y="0"/>
              </a:moveTo>
              <a:lnTo>
                <a:pt x="2061996" y="273890"/>
              </a:lnTo>
              <a:lnTo>
                <a:pt x="0" y="273890"/>
              </a:lnTo>
              <a:lnTo>
                <a:pt x="0" y="4019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4F4855-3BFE-46D5-8BD0-432455FCE727}">
      <dsp:nvSpPr>
        <dsp:cNvPr id="0" name=""/>
        <dsp:cNvSpPr/>
      </dsp:nvSpPr>
      <dsp:spPr>
        <a:xfrm>
          <a:off x="3278992" y="42308"/>
          <a:ext cx="2656620" cy="877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57C34F-28B9-4886-B19D-30A3B6107723}">
      <dsp:nvSpPr>
        <dsp:cNvPr id="0" name=""/>
        <dsp:cNvSpPr/>
      </dsp:nvSpPr>
      <dsp:spPr>
        <a:xfrm>
          <a:off x="3432539" y="188179"/>
          <a:ext cx="2656620" cy="8775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Комплексное ПМПК обследование</a:t>
          </a:r>
          <a:endParaRPr lang="ru-RU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58241" y="213881"/>
        <a:ext cx="2605216" cy="826121"/>
      </dsp:txXfrm>
    </dsp:sp>
    <dsp:sp modelId="{AB88D07B-468B-4F3A-9D62-AFA731A764E8}">
      <dsp:nvSpPr>
        <dsp:cNvPr id="0" name=""/>
        <dsp:cNvSpPr/>
      </dsp:nvSpPr>
      <dsp:spPr>
        <a:xfrm>
          <a:off x="1504382" y="1321744"/>
          <a:ext cx="2081848" cy="877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1B262D-E057-4206-A237-A91350932B1F}">
      <dsp:nvSpPr>
        <dsp:cNvPr id="0" name=""/>
        <dsp:cNvSpPr/>
      </dsp:nvSpPr>
      <dsp:spPr>
        <a:xfrm>
          <a:off x="1657929" y="1467615"/>
          <a:ext cx="2081848" cy="8775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Стационарно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83631" y="1493317"/>
        <a:ext cx="2030444" cy="826121"/>
      </dsp:txXfrm>
    </dsp:sp>
    <dsp:sp modelId="{FA261C1B-A995-427B-8948-A094E29416D2}">
      <dsp:nvSpPr>
        <dsp:cNvPr id="0" name=""/>
        <dsp:cNvSpPr/>
      </dsp:nvSpPr>
      <dsp:spPr>
        <a:xfrm>
          <a:off x="3094" y="2601180"/>
          <a:ext cx="2407900" cy="23760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28F5D9-F34E-47D3-B436-866A13B8554A}">
      <dsp:nvSpPr>
        <dsp:cNvPr id="0" name=""/>
        <dsp:cNvSpPr/>
      </dsp:nvSpPr>
      <dsp:spPr>
        <a:xfrm>
          <a:off x="156642" y="2747051"/>
          <a:ext cx="2407900" cy="23760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Обратиться самостоятельно в 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ЦПМПК: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г. Курган,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пр. Конституции 68 к.1А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В ТПМПК: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г. Курган ул. Гоголя 103 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Arial" panose="020B0604020202020204" pitchFamily="34" charset="0"/>
              <a:cs typeface="Arial" panose="020B0604020202020204" pitchFamily="34" charset="0"/>
            </a:rPr>
            <a:t>(законный представитель) </a:t>
          </a:r>
          <a:endParaRPr lang="ru-RU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6234" y="2816643"/>
        <a:ext cx="2268716" cy="2236872"/>
      </dsp:txXfrm>
    </dsp:sp>
    <dsp:sp modelId="{39662A04-E422-4444-A292-5AD286C6F107}">
      <dsp:nvSpPr>
        <dsp:cNvPr id="0" name=""/>
        <dsp:cNvSpPr/>
      </dsp:nvSpPr>
      <dsp:spPr>
        <a:xfrm>
          <a:off x="2711457" y="2582831"/>
          <a:ext cx="2369428" cy="24412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841C4F-A4AC-4E6B-943A-4EC3CF93E7A9}">
      <dsp:nvSpPr>
        <dsp:cNvPr id="0" name=""/>
        <dsp:cNvSpPr/>
      </dsp:nvSpPr>
      <dsp:spPr>
        <a:xfrm>
          <a:off x="2865005" y="2728702"/>
          <a:ext cx="2369428" cy="24412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Позвонить по телефону в 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ЦПМПК: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8(3522)44-98-60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В ТПМПК: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45-41-80</a:t>
          </a:r>
          <a:endParaRPr lang="ru-RU" sz="14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Arial" panose="020B0604020202020204" pitchFamily="34" charset="0"/>
              <a:cs typeface="Arial" panose="020B0604020202020204" pitchFamily="34" charset="0"/>
            </a:rPr>
            <a:t>(законный представитель)</a:t>
          </a:r>
          <a:endParaRPr lang="ru-RU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34403" y="2798100"/>
        <a:ext cx="2230632" cy="2302461"/>
      </dsp:txXfrm>
    </dsp:sp>
    <dsp:sp modelId="{7A8A2D8D-80D0-4B73-841B-6CB6F0EEBB88}">
      <dsp:nvSpPr>
        <dsp:cNvPr id="0" name=""/>
        <dsp:cNvSpPr/>
      </dsp:nvSpPr>
      <dsp:spPr>
        <a:xfrm>
          <a:off x="5814064" y="1321744"/>
          <a:ext cx="1896158" cy="877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CDFE2C-93BB-474F-A543-514BD636BBED}">
      <dsp:nvSpPr>
        <dsp:cNvPr id="0" name=""/>
        <dsp:cNvSpPr/>
      </dsp:nvSpPr>
      <dsp:spPr>
        <a:xfrm>
          <a:off x="5967611" y="1467615"/>
          <a:ext cx="1896158" cy="8775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Выездная сессия ЦПМПК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93313" y="1493317"/>
        <a:ext cx="1844754" cy="826121"/>
      </dsp:txXfrm>
    </dsp:sp>
    <dsp:sp modelId="{7EB8BDA4-C23D-4661-9850-1C584C708C2B}">
      <dsp:nvSpPr>
        <dsp:cNvPr id="0" name=""/>
        <dsp:cNvSpPr/>
      </dsp:nvSpPr>
      <dsp:spPr>
        <a:xfrm>
          <a:off x="5394614" y="2601180"/>
          <a:ext cx="2735058" cy="24216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561494-A4E1-47E8-9A80-B94156F63F75}">
      <dsp:nvSpPr>
        <dsp:cNvPr id="0" name=""/>
        <dsp:cNvSpPr/>
      </dsp:nvSpPr>
      <dsp:spPr>
        <a:xfrm>
          <a:off x="5548161" y="2747051"/>
          <a:ext cx="2735058" cy="24216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Заявка организаций: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- образовательных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- соц. обслуживания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- медицинских и др.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Arial" panose="020B0604020202020204" pitchFamily="34" charset="0"/>
              <a:cs typeface="Arial" panose="020B0604020202020204" pitchFamily="34" charset="0"/>
            </a:rPr>
            <a:t>( с письменного согласия родителей, законных представителей)</a:t>
          </a:r>
        </a:p>
      </dsp:txBody>
      <dsp:txXfrm>
        <a:off x="5619090" y="2817980"/>
        <a:ext cx="2593200" cy="22798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centr45.ru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227687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Организация образовательной среды 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в образовательных организациях для обучающихся с нарушением слуха в режиме инклюзии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87824" y="602128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19  февраля 2021 г.</a:t>
            </a:r>
            <a:endParaRPr lang="ru-RU" dirty="0"/>
          </a:p>
        </p:txBody>
      </p:sp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22" y="353921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1"/>
          <p:cNvSpPr txBox="1"/>
          <p:nvPr/>
        </p:nvSpPr>
        <p:spPr>
          <a:xfrm>
            <a:off x="1259632" y="396021"/>
            <a:ext cx="7632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Курганской области 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детям»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2"/>
          <p:cNvSpPr txBox="1"/>
          <p:nvPr/>
        </p:nvSpPr>
        <p:spPr>
          <a:xfrm>
            <a:off x="5868144" y="4293096"/>
            <a:ext cx="30243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Фомина Л.И., 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заведующий ЦПМПК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Курганской области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098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52" y="188640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302" y="0"/>
            <a:ext cx="4999399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468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188640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052205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Письмо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Министерства просвещения Российской Федерации от 31 мая 2019 г. № ТС-137/07 «О внедрении АИС ПМПК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»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5" t="12631"/>
          <a:stretch/>
        </p:blipFill>
        <p:spPr bwMode="auto">
          <a:xfrm>
            <a:off x="521358" y="2761899"/>
            <a:ext cx="7957268" cy="1756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05"/>
          <a:stretch/>
        </p:blipFill>
        <p:spPr bwMode="auto">
          <a:xfrm>
            <a:off x="611560" y="4869160"/>
            <a:ext cx="1296144" cy="856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52" y="188640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04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3608" y="712192"/>
            <a:ext cx="7807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>
                <a:latin typeface="Arial" pitchFamily="34" charset="0"/>
                <a:cs typeface="Arial" pitchFamily="34" charset="0"/>
              </a:rPr>
              <a:t>п. 16, ст. 2 Федерального закона РФ от 29 декабря 2012 г. № 273-ФЗ «Об образовании в РФ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»</a:t>
            </a:r>
            <a:endParaRPr lang="ru-RU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67744" y="188640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556792"/>
            <a:ext cx="8527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Предоставление специальных условий образования обучающемуся с ограниченными возможностями здоровья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2994" y="2203122"/>
            <a:ext cx="7821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Образовательная программа: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Адаптированная основная общеобразовательная программа 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8152" y="2924944"/>
            <a:ext cx="8148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Приказ Министерства образования и науки РФ от 19 декабря 2014 г. №1598 «Об утверждении ФГОС НОО обучающихся с ОВЗ»</a:t>
            </a:r>
            <a:r>
              <a:rPr lang="ru-RU" sz="1600" dirty="0"/>
              <a:t> </a:t>
            </a:r>
            <a:endParaRPr lang="ru-RU" sz="1600" dirty="0" smtClean="0"/>
          </a:p>
          <a:p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Письмо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Министерства просвещения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РФ от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14 августа 2020 г. № ВБ-1612/07 «О программах основного общего образования»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6280" y="4149080"/>
            <a:ext cx="8756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Уровень образования: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начальный общий, основной общий, средний общий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Вариант и срок реализации программы: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Вариант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303048"/>
              </p:ext>
            </p:extLst>
          </p:nvPr>
        </p:nvGraphicFramePr>
        <p:xfrm>
          <a:off x="509864" y="4941168"/>
          <a:ext cx="368368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921"/>
                <a:gridCol w="920921"/>
                <a:gridCol w="920921"/>
                <a:gridCol w="920921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АООП 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600009"/>
              </p:ext>
            </p:extLst>
          </p:nvPr>
        </p:nvGraphicFramePr>
        <p:xfrm>
          <a:off x="4572043" y="4941168"/>
          <a:ext cx="396044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147"/>
                <a:gridCol w="1320147"/>
                <a:gridCol w="1320147"/>
              </a:tblGrid>
              <a:tr h="334836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АООП 2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48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2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80" y="188640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13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188640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/>
          <p:nvPr/>
        </p:nvPicPr>
        <p:blipFill rotWithShape="1">
          <a:blip r:embed="rId2"/>
          <a:srcRect t="64019"/>
          <a:stretch/>
        </p:blipFill>
        <p:spPr>
          <a:xfrm>
            <a:off x="22170" y="1268760"/>
            <a:ext cx="8856984" cy="305180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39552" y="4581128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Министерства образования и науки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РФ от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9 ноября 2015 г. «Об утверждении Порядка обеспечения условий доступности для инвалидов объектов и предоставляемых услуг в сфере образования, а также оказания им при этом необходимой помощи»</a:t>
            </a:r>
          </a:p>
        </p:txBody>
      </p:sp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54" y="188640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42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188640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412776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Предоставление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услуг ассистента (помощника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ru-RU" dirty="0">
                <a:latin typeface="Arial" pitchFamily="34" charset="0"/>
                <a:cs typeface="Arial" pitchFamily="34" charset="0"/>
              </a:rPr>
              <a:t>оказание помощи в использовании технических средств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реабилитации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536575" algn="just"/>
            <a:r>
              <a:rPr lang="ru-RU" dirty="0">
                <a:latin typeface="Arial" pitchFamily="34" charset="0"/>
                <a:cs typeface="Arial" pitchFamily="34" charset="0"/>
              </a:rPr>
              <a:t>Ассистент (помощник) – это работник, который осуществляет помощь в уходе, передвижении, питании и других необходимых действиях с учетом индивидуальных особенностей ребенка с ОВЗ или ребенка-инвалида.</a:t>
            </a:r>
          </a:p>
          <a:p>
            <a:pPr indent="536575" algn="just"/>
            <a:r>
              <a:rPr lang="ru-RU" dirty="0">
                <a:latin typeface="Arial" pitchFamily="34" charset="0"/>
                <a:cs typeface="Arial" pitchFamily="34" charset="0"/>
              </a:rPr>
              <a:t>В соответствии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с разделом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III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письма Министерства просвещения Российской Федерации от 20 февраля 2019 г. № ТС-551/07 «О сопровождении образования обучающихся с ОВЗ и инвалидностью» </a:t>
            </a:r>
            <a:r>
              <a:rPr lang="ru-RU" dirty="0">
                <a:latin typeface="Arial" pitchFamily="34" charset="0"/>
                <a:cs typeface="Arial" pitchFamily="34" charset="0"/>
              </a:rPr>
              <a:t>рекомендации о необходимости, периоде предоставлении услуг по сопровождению ассистента (помощника) по оказанию технической помощи обучающихся указывается в заключении ПМПК.</a:t>
            </a:r>
          </a:p>
          <a:p>
            <a:pPr indent="536575" algn="just"/>
            <a:r>
              <a:rPr lang="ru-RU" dirty="0">
                <a:latin typeface="Arial" pitchFamily="34" charset="0"/>
                <a:cs typeface="Arial" pitchFamily="34" charset="0"/>
              </a:rPr>
              <a:t>В случае отсутствия в заключении ПМПК такой рекомендации при необходимости психолого-педагогический консилиум образовательной организации может принять решение о предоставлении услуг ассистента (помощника) обучающемуся с ОВЗ и (или) инвалидностью.</a:t>
            </a:r>
          </a:p>
        </p:txBody>
      </p:sp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22" y="353921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858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188640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556792"/>
            <a:ext cx="83529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 err="1">
                <a:latin typeface="Arial" pitchFamily="34" charset="0"/>
                <a:cs typeface="Arial" pitchFamily="34" charset="0"/>
              </a:rPr>
              <a:t>Тьюторское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сопровождение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indent="536575" algn="just"/>
            <a:r>
              <a:rPr lang="ru-RU" dirty="0" err="1" smtClean="0">
                <a:latin typeface="Arial" pitchFamily="34" charset="0"/>
                <a:cs typeface="Arial" pitchFamily="34" charset="0"/>
              </a:rPr>
              <a:t>Тьютор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является педагогическим работником, который обеспечивает индивидуализацию учебного процесса для обучающегося с ОВЗ и (или) инвалидностью, участвует в реализации АОП, анализирует достижение  подтверждение обучающимся с ОВЗ и (или) инвалидностью уровней образования (образовательных цензов), осуществляет взаимодействие с участниками образовательного процесса, в который включен ребенок с ОВЗ и (или) инвалидностью.</a:t>
            </a:r>
          </a:p>
          <a:p>
            <a:pPr indent="536575" algn="just"/>
            <a:r>
              <a:rPr lang="ru-RU" i="1" dirty="0">
                <a:latin typeface="Arial" pitchFamily="34" charset="0"/>
                <a:cs typeface="Arial" pitchFamily="34" charset="0"/>
              </a:rPr>
              <a:t>Приказом Минтруда России от 10 января 2017 г. № 10н утвержден профессиональный стандарт «Специалист в области воспитания», </a:t>
            </a:r>
            <a:r>
              <a:rPr lang="ru-RU" dirty="0">
                <a:latin typeface="Arial" pitchFamily="34" charset="0"/>
                <a:cs typeface="Arial" pitchFamily="34" charset="0"/>
              </a:rPr>
              <a:t>одной из трудовых функций которого является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тьюторское</a:t>
            </a:r>
            <a:r>
              <a:rPr lang="ru-RU" dirty="0">
                <a:latin typeface="Arial" pitchFamily="34" charset="0"/>
                <a:cs typeface="Arial" pitchFamily="34" charset="0"/>
              </a:rPr>
              <a:t> сопровождение обучающегося с инвалидностью и (или) ОВЗ.</a:t>
            </a:r>
          </a:p>
        </p:txBody>
      </p:sp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22" y="353921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881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3336" y="980727"/>
            <a:ext cx="865373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Направления коррекционной работы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Педагог-психолог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:</a:t>
            </a:r>
            <a:r>
              <a:rPr lang="ru-RU" dirty="0">
                <a:latin typeface="Arial" pitchFamily="34" charset="0"/>
                <a:cs typeface="Arial" pitchFamily="34" charset="0"/>
              </a:rPr>
              <a:t> помощь в адаптации к условиям школьной и социальной среды, формирование мотивации к учебной деятельности, учебного поведения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Учитель-дефектолог (сурдопедагог):</a:t>
            </a:r>
            <a:r>
              <a:rPr lang="ru-RU" dirty="0">
                <a:latin typeface="Arial" pitchFamily="34" charset="0"/>
                <a:cs typeface="Arial" pitchFamily="34" charset="0"/>
              </a:rPr>
              <a:t> активизация элементарных навыков устной коммуникации, развитие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слухозрительного</a:t>
            </a:r>
            <a:r>
              <a:rPr lang="ru-RU" dirty="0">
                <a:latin typeface="Arial" pitchFamily="34" charset="0"/>
                <a:cs typeface="Arial" pitchFamily="34" charset="0"/>
              </a:rPr>
              <a:t> и слухового восприятия устной речи, достаточно внятного воспроизведения речевого материала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Социальный педагог: </a:t>
            </a:r>
            <a:r>
              <a:rPr lang="ru-RU" dirty="0">
                <a:latin typeface="Arial" pitchFamily="34" charset="0"/>
                <a:cs typeface="Arial" pitchFamily="34" charset="0"/>
              </a:rPr>
              <a:t>координация взаимодействия субъектов образовательного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процесса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pPr indent="536575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Организация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проведения групповых коррекционных занятий в образовательной организации опосредована актуальным уровнем развития ребенка с ОВЗ или группы детей со сходным психофизическим развитием.</a:t>
            </a:r>
          </a:p>
          <a:p>
            <a:pPr indent="536575" algn="just"/>
            <a:r>
              <a:rPr lang="ru-RU" sz="1600" dirty="0">
                <a:latin typeface="Arial" pitchFamily="34" charset="0"/>
                <a:cs typeface="Arial" pitchFamily="34" charset="0"/>
              </a:rPr>
              <a:t>Если ребенок с ОВЗ получает образование в соответствии с ФГОС НОО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ОВЗ,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то основное содержание коррекционно-развивающей работы обозначено в адаптированной основной образовательной программе, рекомендованной ПМПК.</a:t>
            </a:r>
          </a:p>
          <a:p>
            <a:pPr indent="536575" algn="just"/>
            <a:r>
              <a:rPr lang="ru-RU" sz="1600" dirty="0">
                <a:latin typeface="Arial" pitchFamily="34" charset="0"/>
                <a:cs typeface="Arial" pitchFamily="34" charset="0"/>
              </a:rPr>
              <a:t>Данное содержание может быть расширено психолого-педагогическим консилиумом образовательной организации за счет указания на необходимость коррекции отмеченных специалистами ПМПК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дезадаптирующих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ребенка с ОВЗ и (или) инвалидностью особенностей моторики, речи, коммуникаций, а также патологических привычек.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67744" y="188640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00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0122" y="1412776"/>
            <a:ext cx="861035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Организация пространства:</a:t>
            </a:r>
            <a:r>
              <a:rPr lang="ru-RU" dirty="0">
                <a:latin typeface="Arial" pitchFamily="34" charset="0"/>
                <a:cs typeface="Arial" pitchFamily="34" charset="0"/>
              </a:rPr>
              <a:t> в соответствии с ФГОС НОО ОВЗ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Другие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условия:</a:t>
            </a:r>
            <a:r>
              <a:rPr lang="ru-RU" dirty="0">
                <a:latin typeface="Arial" pitchFamily="34" charset="0"/>
                <a:cs typeface="Arial" pitchFamily="34" charset="0"/>
              </a:rPr>
              <a:t> в соответствии с индивидуальной программой реабилитации (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абилитации</a:t>
            </a:r>
            <a:r>
              <a:rPr lang="ru-RU" dirty="0">
                <a:latin typeface="Arial" pitchFamily="34" charset="0"/>
                <a:cs typeface="Arial" pitchFamily="34" charset="0"/>
              </a:rPr>
              <a:t>) инвалида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pPr indent="536575" algn="just"/>
            <a:r>
              <a:rPr lang="ru-RU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latin typeface="Arial" pitchFamily="34" charset="0"/>
                <a:cs typeface="Arial" pitchFamily="34" charset="0"/>
              </a:rPr>
              <a:t>заключении ПМПК предусмотрены в случае необходимости и другие специальные условия, необходимые для усвоения рекомендованной АОП ребенком с ОВЗ:</a:t>
            </a:r>
          </a:p>
          <a:p>
            <a:pPr indent="536575" algn="just"/>
            <a:r>
              <a:rPr lang="ru-RU" dirty="0">
                <a:latin typeface="Arial" pitchFamily="34" charset="0"/>
                <a:cs typeface="Arial" pitchFamily="34" charset="0"/>
              </a:rPr>
              <a:t>- необходимость медицинского контроля за состоянием ребенка;</a:t>
            </a:r>
          </a:p>
          <a:p>
            <a:pPr indent="536575" algn="just"/>
            <a:r>
              <a:rPr lang="ru-RU" dirty="0">
                <a:latin typeface="Arial" pitchFamily="34" charset="0"/>
                <a:cs typeface="Arial" pitchFamily="34" charset="0"/>
              </a:rPr>
              <a:t>- соблюдение охранительного режима;</a:t>
            </a:r>
          </a:p>
          <a:p>
            <a:pPr indent="536575" algn="just"/>
            <a:r>
              <a:rPr lang="ru-RU" dirty="0">
                <a:latin typeface="Arial" pitchFamily="34" charset="0"/>
                <a:cs typeface="Arial" pitchFamily="34" charset="0"/>
              </a:rPr>
              <a:t>- дозирование учебной нагрузки;</a:t>
            </a:r>
          </a:p>
          <a:p>
            <a:pPr indent="536575" algn="just"/>
            <a:r>
              <a:rPr lang="ru-RU" dirty="0">
                <a:latin typeface="Arial" pitchFamily="34" charset="0"/>
                <a:cs typeface="Arial" pitchFamily="34" charset="0"/>
              </a:rPr>
              <a:t>- организация технического обеспечения и организация условий, рекомендованных лечащим врачом ребенка с ОВЗ и врачебной комиссией лечебно-профилактического учреждения, в котором обследован ребенок с ОВЗ, лечится или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диспансерно</a:t>
            </a:r>
            <a:r>
              <a:rPr lang="ru-RU" dirty="0">
                <a:latin typeface="Arial" pitchFamily="34" charset="0"/>
                <a:cs typeface="Arial" pitchFamily="34" charset="0"/>
              </a:rPr>
              <a:t> наблюдается.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67744" y="188640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22" y="353921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521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595" y="994065"/>
            <a:ext cx="868235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Основание </a:t>
            </a:r>
            <a:r>
              <a:rPr lang="ru-RU" b="1" dirty="0"/>
              <a:t>для выбора формы ГИА: </a:t>
            </a:r>
            <a:r>
              <a:rPr lang="ru-RU" dirty="0"/>
              <a:t>да</a:t>
            </a:r>
          </a:p>
          <a:p>
            <a:pPr algn="just"/>
            <a:r>
              <a:rPr lang="ru-RU" b="1" dirty="0"/>
              <a:t>Основание для сокращения количества сдаваемых экзаменов до 2-х обязательных: </a:t>
            </a:r>
            <a:r>
              <a:rPr lang="ru-RU" dirty="0"/>
              <a:t>да</a:t>
            </a:r>
          </a:p>
          <a:p>
            <a:pPr algn="just"/>
            <a:r>
              <a:rPr lang="ru-RU" b="1" dirty="0"/>
              <a:t>Русский язык: </a:t>
            </a:r>
            <a:r>
              <a:rPr lang="ru-RU" dirty="0"/>
              <a:t>200/500   </a:t>
            </a:r>
            <a:r>
              <a:rPr lang="ru-RU" b="1" dirty="0"/>
              <a:t>Математика: </a:t>
            </a:r>
            <a:r>
              <a:rPr lang="ru-RU" dirty="0"/>
              <a:t>100/200</a:t>
            </a:r>
          </a:p>
          <a:p>
            <a:pPr algn="just"/>
            <a:r>
              <a:rPr lang="ru-RU" b="1" dirty="0" smtClean="0"/>
              <a:t>Продолжительность </a:t>
            </a:r>
            <a:r>
              <a:rPr lang="ru-RU" b="1" dirty="0"/>
              <a:t>экзамена:</a:t>
            </a:r>
            <a:r>
              <a:rPr lang="ru-RU" dirty="0"/>
              <a:t> увеличивается на 1,5 часа; продолжительность итогового собеседования по русскому языку увеличивается на 30 минут</a:t>
            </a:r>
          </a:p>
          <a:p>
            <a:pPr algn="just"/>
            <a:r>
              <a:rPr lang="ru-RU" b="1" dirty="0"/>
              <a:t>Требование к рабочему месту: </a:t>
            </a:r>
            <a:r>
              <a:rPr lang="ru-RU" dirty="0"/>
              <a:t>наличие звукоусиливающей аппаратуры индивидуального пользования</a:t>
            </a:r>
          </a:p>
          <a:p>
            <a:pPr algn="just"/>
            <a:r>
              <a:rPr lang="ru-RU" b="1" dirty="0"/>
              <a:t>Ассистент: </a:t>
            </a:r>
            <a:r>
              <a:rPr lang="ru-RU" dirty="0"/>
              <a:t>оформление регистрационного бланка (для участника ГИА), бланка ответа №1 и перенос информации с распечатанных бланков участника ГИА в стандартные бланки ответов; ассистент-</a:t>
            </a:r>
            <a:r>
              <a:rPr lang="ru-RU" dirty="0" err="1"/>
              <a:t>сурдопереводчик</a:t>
            </a:r>
            <a:r>
              <a:rPr lang="ru-RU" dirty="0"/>
              <a:t>, осуществляет при необходимости жестовый перевод и разъяснение непонятных слов</a:t>
            </a:r>
          </a:p>
          <a:p>
            <a:pPr algn="just"/>
            <a:r>
              <a:rPr lang="ru-RU" b="1" dirty="0"/>
              <a:t>Требования к оформлению работы: </a:t>
            </a:r>
            <a:r>
              <a:rPr lang="ru-RU" dirty="0"/>
              <a:t>текстовая форма инструкции по заполнению бланков</a:t>
            </a:r>
          </a:p>
          <a:p>
            <a:pPr algn="just"/>
            <a:r>
              <a:rPr lang="ru-RU" b="1" dirty="0"/>
              <a:t>Организация ППЭ: </a:t>
            </a:r>
            <a:r>
              <a:rPr lang="ru-RU" dirty="0"/>
              <a:t>на базе образовательной </a:t>
            </a:r>
            <a:r>
              <a:rPr lang="ru-RU" dirty="0" smtClean="0"/>
              <a:t>организации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051720" y="101513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22" y="188640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274526" y="624733"/>
            <a:ext cx="76179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Особые условия прохождения государственной итоговой аттестации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1875" y="5241382"/>
            <a:ext cx="877261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/>
            <a:r>
              <a:rPr lang="ru-RU" sz="1400" i="1" dirty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1400" i="1" dirty="0" err="1">
                <a:latin typeface="Arial" pitchFamily="34" charset="0"/>
                <a:cs typeface="Arial" pitchFamily="34" charset="0"/>
              </a:rPr>
              <a:t>Минпросвещения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 России, </a:t>
            </a:r>
            <a:r>
              <a:rPr lang="ru-RU" sz="1400" i="1" dirty="0" err="1">
                <a:latin typeface="Arial" pitchFamily="34" charset="0"/>
                <a:cs typeface="Arial" pitchFamily="34" charset="0"/>
              </a:rPr>
              <a:t>Рособрнадзора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 от 7 ноября 2018 г. № 189/1513 «Об утверждении порядка проведения государственной итоговой аттестации по образовательным программам основного общего образования»;</a:t>
            </a:r>
          </a:p>
          <a:p>
            <a:pPr indent="536575" algn="just"/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1400" i="1" dirty="0" err="1">
                <a:latin typeface="Arial" pitchFamily="34" charset="0"/>
                <a:cs typeface="Arial" pitchFamily="34" charset="0"/>
              </a:rPr>
              <a:t>Минпросвещения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 России, </a:t>
            </a:r>
            <a:r>
              <a:rPr lang="ru-RU" sz="1400" i="1" dirty="0" err="1">
                <a:latin typeface="Arial" pitchFamily="34" charset="0"/>
                <a:cs typeface="Arial" pitchFamily="34" charset="0"/>
              </a:rPr>
              <a:t>Рособрнадзора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 от 7 ноября 2018 г. №190/1512 «Об утверждении порядка проведения государственной итоговой аттестации по образовательным программам среднего общего образования»;</a:t>
            </a:r>
          </a:p>
        </p:txBody>
      </p:sp>
    </p:spTree>
    <p:extLst>
      <p:ext uri="{BB962C8B-B14F-4D97-AF65-F5344CB8AC3E}">
        <p14:creationId xmlns:p14="http://schemas.microsoft.com/office/powerpoint/2010/main" val="2610955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111926"/>
              </p:ext>
            </p:extLst>
          </p:nvPr>
        </p:nvGraphicFramePr>
        <p:xfrm>
          <a:off x="251520" y="1386791"/>
          <a:ext cx="8568952" cy="5318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7772"/>
                <a:gridCol w="2794756"/>
                <a:gridCol w="3816424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Категории детей с ОВЗ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997" marR="359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Варианты программ ФГОС НОО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ОВЗ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997" marR="359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Сроки прохождения повторного комплексного обследования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997" marR="359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5988">
                <a:tc row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Глухие обучающиеся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997" marR="359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1.1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(Глухие обучающиеся с сохранным интеллектом)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997" marR="359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 устойчивых трудностях овладения рекомендованной образовательной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программой или по желанию родителей (законных представителей)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997" marR="359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662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1.2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(Глухие обучающиеся с ЗПР)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997" marR="359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окончании первой образовательной ступени или при устойчивых трудностях овладения рекомендованной образовательной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программой или по желанию родителей (законных представителей)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997" marR="359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081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1.3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(Глухие обучающиеся с легкой умственной отсталостью)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997" marR="359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После всего срока обучения или по желанию родителей (законных представителей)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997" marR="359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961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1.4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(Глухие обучающиеся с умеренной, тяжелой, глубокой умственной отсталостью)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997" marR="359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910028" y="711860"/>
            <a:ext cx="7992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Срок проведения обследования с целью подтверждения ранее данных комиссией рекомендаций: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67744" y="188640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17" y="237560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85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339752" y="303897"/>
            <a:ext cx="5112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latin typeface="Arial" pitchFamily="34" charset="0"/>
                <a:cs typeface="Arial" pitchFamily="34" charset="0"/>
              </a:rPr>
              <a:t>Слух следует проверить 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334088520"/>
              </p:ext>
            </p:extLst>
          </p:nvPr>
        </p:nvGraphicFramePr>
        <p:xfrm>
          <a:off x="467544" y="1196752"/>
          <a:ext cx="828092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22" y="353921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908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188640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Заключение ПМПК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8052" y="980728"/>
            <a:ext cx="7992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Срок проведения обследования с целью подтверждения ранее данных комиссией рекомендаций: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544679"/>
              </p:ext>
            </p:extLst>
          </p:nvPr>
        </p:nvGraphicFramePr>
        <p:xfrm>
          <a:off x="468049" y="1772816"/>
          <a:ext cx="8136399" cy="46997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5719"/>
                <a:gridCol w="2808312"/>
                <a:gridCol w="3312368"/>
              </a:tblGrid>
              <a:tr h="7579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Категории детей с ОВЗ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Варианты программ ФГОС НОО ОВЗ и ФГОС О УО (ИН)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Сроки прохождения повторного комплексного обследования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15695"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Слабослышащие обучающиеся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2.1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(Слабослышащие обучающиеся с сохранным интеллектом)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 устойчивых трудностях овладения рекомендованной образовательной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программой или по желанию родителей (законных представителей)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31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2.2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(Слабослышащие обучающиеся с ЗПР)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окончании первой образовательной ступени или при устойчивых трудностях овладения рекомендованной образовательной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программой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или по желанию родителей (законных представителей)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15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Вариант 2.3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(Слабослышащие обучающиеся с легкой умственной отсталостью)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После всего срока обучения или по желанию родителей (законных представителей)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21" y="180410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5301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1777" y="392376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Адрес нашего сайта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4293096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centr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45.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22" y="353921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59632" y="1484784"/>
            <a:ext cx="64807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57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332656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Статистика ЦПМПК за 2020 год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248997"/>
              </p:ext>
            </p:extLst>
          </p:nvPr>
        </p:nvGraphicFramePr>
        <p:xfrm>
          <a:off x="987614" y="980728"/>
          <a:ext cx="7248128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2880320"/>
                <a:gridCol w="2711624"/>
              </a:tblGrid>
              <a:tr h="56156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Дети с ОВЗ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Глухие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обучающиеся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Слабослышащие обучающиеся 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7394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1619 человек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 человека</a:t>
                      </a:r>
                    </a:p>
                    <a:p>
                      <a:endParaRPr lang="ru-RU" sz="16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 дошкольника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чел. школьного возраста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 человека</a:t>
                      </a:r>
                    </a:p>
                    <a:p>
                      <a:endParaRPr lang="ru-RU" sz="16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 дошкольников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 чел. школьного возраста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75018" y="313510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Мониторинг 2020 г. «Об организации инклюзивного образования»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997605"/>
              </p:ext>
            </p:extLst>
          </p:nvPr>
        </p:nvGraphicFramePr>
        <p:xfrm>
          <a:off x="1052796" y="3904012"/>
          <a:ext cx="7248129" cy="969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6043"/>
                <a:gridCol w="2416043"/>
                <a:gridCol w="2416043"/>
              </a:tblGrid>
              <a:tr h="55955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Всего 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Глухие обучающиеся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Слабослышащие обучающиеся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016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64 человека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 человека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человека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2218" y="4942214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В специальных (коррекционных) образовательных организациях для обучающихся с нарушением слуха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2218" y="3542608"/>
            <a:ext cx="6696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В образовательных организациях </a:t>
            </a:r>
            <a:r>
              <a:rPr lang="ru-RU" sz="1600" smtClean="0">
                <a:latin typeface="Arial" pitchFamily="34" charset="0"/>
                <a:cs typeface="Arial" pitchFamily="34" charset="0"/>
              </a:rPr>
              <a:t>Курганской области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316928"/>
              </p:ext>
            </p:extLst>
          </p:nvPr>
        </p:nvGraphicFramePr>
        <p:xfrm>
          <a:off x="1072218" y="5526989"/>
          <a:ext cx="7248129" cy="969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6043"/>
                <a:gridCol w="2416043"/>
                <a:gridCol w="2416043"/>
              </a:tblGrid>
              <a:tr h="54385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Всего 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Глухие обучающиеся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Слабослышащие обучающиеся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016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113 человек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35 человек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человека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17" y="198222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616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0426" y="692696"/>
            <a:ext cx="865490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11213" algn="just"/>
            <a:r>
              <a:rPr lang="ru-RU" dirty="0" smtClean="0">
                <a:latin typeface="Arial" pitchFamily="34" charset="0"/>
                <a:cs typeface="Arial" panose="020B0604020202020204" pitchFamily="34" charset="0"/>
              </a:rPr>
              <a:t>ПМПК создается в целях своевременного выявления детей с особенностями в физическом и (или) психическом развитии и (или) отклонениями в поведении, проведения их комплексного психолого-медико-педагогического обследования (далее - обследование) и подготовки по результатам обследования рекомендаций по оказанию им психолого-медико-педагогической помощи и организации их обучения и воспитания, а также подтверждения, уточнения или изменения ранее данных рекомендаций. </a:t>
            </a:r>
            <a:endParaRPr lang="ru-RU" i="1" dirty="0">
              <a:latin typeface="Arial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i="1" dirty="0" smtClean="0">
                <a:latin typeface="Arial" pitchFamily="34" charset="0"/>
                <a:cs typeface="Arial" panose="020B0604020202020204" pitchFamily="34" charset="0"/>
              </a:rPr>
              <a:t>Приказ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Министерства образования и науки РФ от 20 сентября 2013г. № 1082 «Об утверждении Положения о психолого-медико-педагогической комиссии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0426" y="3356992"/>
            <a:ext cx="3996444" cy="2520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ГБУ «Центр помощи детям» </a:t>
            </a:r>
          </a:p>
          <a:p>
            <a:pPr algn="ctr"/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Центральная психолого-медико-педагогическая комиссия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адрес: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пр. Конституции 68, корпус 1 А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телефон: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+7 (3522) 44 – 98 – 60 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сайт: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www.centr45.ru</a:t>
            </a:r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Режим работы: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8.00 – 16.30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обед: 12.00 – 12.30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63284" y="3372986"/>
            <a:ext cx="3967462" cy="2520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Курганский городской ИМЦ</a:t>
            </a:r>
          </a:p>
          <a:p>
            <a:pPr algn="ctr"/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Территориальная психолого-медико-педагогическая комиссия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адрес: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ул. Гоголя 103 А, корпус 1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телефон: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45 – 41 – 80 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Режим работы: </a:t>
            </a:r>
            <a:r>
              <a:rPr lang="ru-RU" sz="1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пон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., вт., пят.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8.00 – 16.00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ср., чет.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12.00 – 18.00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0426" y="5894372"/>
            <a:ext cx="833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ЦПМПК</a:t>
            </a:r>
            <a:r>
              <a:rPr lang="ru-RU" dirty="0">
                <a:latin typeface="Arial" pitchFamily="34" charset="0"/>
                <a:cs typeface="Arial" pitchFamily="34" charset="0"/>
              </a:rPr>
              <a:t> обслуживает детское население Курганской области. </a:t>
            </a:r>
          </a:p>
          <a:p>
            <a:r>
              <a:rPr lang="ru-RU" b="1" dirty="0">
                <a:latin typeface="Arial" pitchFamily="34" charset="0"/>
                <a:cs typeface="Arial" pitchFamily="34" charset="0"/>
              </a:rPr>
              <a:t>ТПМПК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обслуживает детское население г. Кургана</a:t>
            </a:r>
          </a:p>
        </p:txBody>
      </p:sp>
      <p:pic>
        <p:nvPicPr>
          <p:cNvPr id="7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09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577070535"/>
              </p:ext>
            </p:extLst>
          </p:nvPr>
        </p:nvGraphicFramePr>
        <p:xfrm>
          <a:off x="606164" y="790671"/>
          <a:ext cx="8286315" cy="5230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8718" y="92311"/>
            <a:ext cx="8280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Как попасть на комплексное обследование?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1" y="122185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29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222" y="116633"/>
            <a:ext cx="8229600" cy="41805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Документы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817242"/>
            <a:ext cx="875436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одители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(законные представители) предъявляют в комиссию документ, удостоверяющий их личность, документы, подтверждающие полномочия по представлению интересов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ребенка, и следующие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документы: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а) заявление о проведении или согласие на проведение обследования ребенка в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комиссии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б) копию паспорта или свидетельства о рождении ребенка (предоставляются с предъявлением оригинала или заверенной в установленном порядке копии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в) направление образовательной организации, организации, осуществляющей социальное обслуживание, медицинской организации, другой организации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(при наличии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г) заключение (заключения) психолого-медико-педагогического консилиума образовательной организации или специалиста (специалистов), осуществляющего психолого-медико-педагогическое сопровождение обучающихся в образовательной организации (для обучающихся образовательных организаций)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(при наличии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д) заключение (заключения) комиссии о результатах ранее проведенного обследования ребенка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(при наличии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е) подробную выписку из истории развития ребенка с заключениями врачей, наблюдающих ребенка в медицинской организации по месту жительства (регистрации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ж) характеристику обучающегося, выданную образовательной организацией (для обучающихся образовательных организаций) </a:t>
            </a:r>
            <a:r>
              <a:rPr lang="ru-RU" sz="1600" dirty="0" smtClean="0"/>
              <a:t>(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Письмо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Департамента образования и науки Курганской области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14 сентября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2020 г. №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исх.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08-03978/20)</a:t>
            </a:r>
            <a:r>
              <a:rPr lang="ru-RU" sz="1600" dirty="0" smtClean="0"/>
              <a:t> 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 письменные работы по русскому (родному) языку, математике, результаты самостоятельной продуктивной деятельности ребенка (рисунки, поделки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81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501" y="16925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Документы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268760"/>
            <a:ext cx="885698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п.15.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Приказа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Министерства образования и науки РФ от 20 сентября 2013 г. № 1082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«Об утверждении Положения о психолого-медико-педагогической комиссии» </a:t>
            </a:r>
            <a:endParaRPr lang="ru-R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При необходимости комиссия запрашивает у соответствующих органов и организаций или у родителей (законных представителей) дополнительную информацию о </a:t>
            </a:r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ребенке: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заключение психиатра (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Курган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, ул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Володарского,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105,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тел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8 (3522) 43-36-92;                г. Шадринск,</a:t>
            </a:r>
            <a:r>
              <a:rPr lang="ru-RU" sz="1600" i="1" dirty="0"/>
              <a:t>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 ул. Труда,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2, тел.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 8(35253) 7-54-28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копия ИПРА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инвалидов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об опеке для замещающих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семей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заключение врачей-специалистов, наблюдающих ребенка в областных лечебно-профилактических учреждениях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остановление начальника органа внутренних дел или прокурора, комиссии по делам несовершеннолетних для детей в отношении которых рассматривается вопрос о помещении их в специальное учебно-воспитательное учреждение закрытого типа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. 4.1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ст. 26, п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. 14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Федерального закона от 24 июня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1999 г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№ 120-ФЗ "Об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основах системы профилактики безнадзорности и правонарушений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несовершеннолетних»)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7" y="116633"/>
            <a:ext cx="678390" cy="678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927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188640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Задачи специалистов ПМПК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1484784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27063" algn="just"/>
            <a:r>
              <a:rPr lang="ru-RU" dirty="0" smtClean="0">
                <a:latin typeface="Arial" pitchFamily="34" charset="0"/>
                <a:cs typeface="Arial" pitchFamily="34" charset="0"/>
              </a:rPr>
              <a:t>Оценка особенностей развития ребенка с нарушенным слухом и проведение дифференциальной диагностики между</a:t>
            </a: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6778" y="2408114"/>
            <a:ext cx="6496026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тугоухостью и глухотой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416778" y="3181711"/>
            <a:ext cx="6496026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нарушением слуха и грубым речевым нарушением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416778" y="3933056"/>
            <a:ext cx="6496026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нарушением слуха и умственной отсталостью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400771" y="4715383"/>
            <a:ext cx="6496026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нарушением слуха  и расстройствами аутистического спектра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04625" y="2630525"/>
            <a:ext cx="159322" cy="1312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804625" y="3404122"/>
            <a:ext cx="159322" cy="1312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804625" y="4155467"/>
            <a:ext cx="159322" cy="1312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804625" y="4937794"/>
            <a:ext cx="159322" cy="1312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43" y="188640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3628" y="260648"/>
            <a:ext cx="74528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Цели комплексного изучения детей с нарушением слуха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700808"/>
            <a:ext cx="2736304" cy="15121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Младенческий, ранний, дошкольный возраст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509120"/>
            <a:ext cx="2736304" cy="15121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Младший школьный, подростковый, юношеский возраст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1700808"/>
            <a:ext cx="5256584" cy="15121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Уточнение диагноза, оценка адекватности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слухопротезирования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или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кохлеарного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имплантирования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4077072"/>
            <a:ext cx="5256584" cy="21602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Оценка уровня восприятия и воспроизведения устной речи.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Исследование психических процессов: 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памяти 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словесно-логического мышления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воображения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личностные особенности обучающегося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3059832" y="2204864"/>
            <a:ext cx="36004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3059832" y="5049180"/>
            <a:ext cx="36004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22" y="353921"/>
            <a:ext cx="792087" cy="7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136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1536</Words>
  <Application>Microsoft Office PowerPoint</Application>
  <PresentationFormat>Экран (4:3)</PresentationFormat>
  <Paragraphs>214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Документы</vt:lpstr>
      <vt:lpstr>Документы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user2</cp:lastModifiedBy>
  <cp:revision>24</cp:revision>
  <cp:lastPrinted>2021-03-01T08:44:07Z</cp:lastPrinted>
  <dcterms:created xsi:type="dcterms:W3CDTF">2021-02-08T07:50:46Z</dcterms:created>
  <dcterms:modified xsi:type="dcterms:W3CDTF">2021-03-01T08:47:54Z</dcterms:modified>
</cp:coreProperties>
</file>