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3" y="353922"/>
            <a:ext cx="1193525" cy="11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6885" y="277456"/>
            <a:ext cx="8111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5068" y="479715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Фомина Л.И., заведующий ЦПМПК Курганской области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0296" y="2537901"/>
            <a:ext cx="8578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Особенности комплексного обследования обучающихся дошкольного возраста с ТНР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27 апреля 2022 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6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ЦПМПК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988840"/>
            <a:ext cx="4191321" cy="4140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83" y="1988840"/>
            <a:ext cx="4680698" cy="328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187" y="917668"/>
            <a:ext cx="402314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Заключение ЦПМПК на обучающегося дошкольного возраста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 с тяжелыми нарушениями речи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908719"/>
            <a:ext cx="43204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Заключение ЦПМПК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обучающегося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дошкольного возраста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 нарушениями речи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68508" y="908720"/>
            <a:ext cx="6156" cy="5054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7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ЦПМПК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124744"/>
            <a:ext cx="460851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Повторное комплексное обследование обучающихся дошкольного возраста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 нарушениями речи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7" y="2564904"/>
            <a:ext cx="32403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группы компенсирующей направленности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(речевые группы)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2546096"/>
            <a:ext cx="32403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логопедический пункт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7" y="4077072"/>
            <a:ext cx="324035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повторное обследование необходимо перед началом школьного обучения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по желанию родителей (законных представителей)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4077072"/>
            <a:ext cx="324035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повторное обследование по желанию родителей (законных представителей) в случае некомпенсированного дефекта речи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>
            <a:stCxn id="4" idx="2"/>
            <a:endCxn id="5" idx="0"/>
          </p:cNvCxnSpPr>
          <p:nvPr/>
        </p:nvCxnSpPr>
        <p:spPr>
          <a:xfrm flipH="1">
            <a:off x="2375757" y="2048074"/>
            <a:ext cx="2340259" cy="5168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0"/>
          </p:cNvCxnSpPr>
          <p:nvPr/>
        </p:nvCxnSpPr>
        <p:spPr>
          <a:xfrm>
            <a:off x="4716016" y="2048074"/>
            <a:ext cx="2196244" cy="4980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7" idx="0"/>
          </p:cNvCxnSpPr>
          <p:nvPr/>
        </p:nvCxnSpPr>
        <p:spPr>
          <a:xfrm>
            <a:off x="2375757" y="3488234"/>
            <a:ext cx="0" cy="5888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8" idx="0"/>
          </p:cNvCxnSpPr>
          <p:nvPr/>
        </p:nvCxnSpPr>
        <p:spPr>
          <a:xfrm>
            <a:off x="6912260" y="3469426"/>
            <a:ext cx="0" cy="6076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07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422108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35596" y="485391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2348880"/>
            <a:ext cx="54726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632" y="620688"/>
            <a:ext cx="1196752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0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06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Статистическая информация ЦПМПК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742921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dirty="0" smtClean="0">
                <a:latin typeface="Arial" pitchFamily="34" charset="0"/>
                <a:cs typeface="Arial" pitchFamily="34" charset="0"/>
              </a:rPr>
              <a:t>Данные мониторинга 2021 г. о количестве обучающихся дошкольного возраста, получающих логопедическую помощь в разных организационных формах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244717"/>
              </p:ext>
            </p:extLst>
          </p:nvPr>
        </p:nvGraphicFramePr>
        <p:xfrm>
          <a:off x="611560" y="1666251"/>
          <a:ext cx="8064896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1944216"/>
                <a:gridCol w="3240360"/>
                <a:gridCol w="1296144"/>
              </a:tblGrid>
              <a:tr h="3115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Логопедический пункт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Группа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компенсирующей направленности (логопедическая группа)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43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1757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2061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3818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70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1683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1531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3214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706" y="342900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Статистическая информация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 обучающихся дошкольного возраста с нарушениями речи, прошедших комплексное обследование в ЦПМПК за период 2020 г. – 2021 г.</a:t>
            </a:r>
          </a:p>
        </p:txBody>
      </p:sp>
      <p:pic>
        <p:nvPicPr>
          <p:cNvPr id="9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167532"/>
              </p:ext>
            </p:extLst>
          </p:nvPr>
        </p:nvGraphicFramePr>
        <p:xfrm>
          <a:off x="416382" y="4509120"/>
          <a:ext cx="840409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9390"/>
                <a:gridCol w="1950949"/>
                <a:gridCol w="2701315"/>
                <a:gridCol w="2552436"/>
              </a:tblGrid>
              <a:tr h="3115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Всего детей с нарушением речи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Общеобразовательная программа дошкольного образования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АООП для детей дошкольного возраста с ТНР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43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409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232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177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70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517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243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274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18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1541" y="3284984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 (3522) 44 – 98 – 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29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1182" y="3284984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вт., пят.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чет.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15239"/>
            <a:ext cx="82729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прохождения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лиц, имеющих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недостатки физического и (или) психологического развития,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проживающих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Курганской области, кроме г. Кургана, необходимо обратиться в Центральную психолого-медико-педагогическую комиссию Курганской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области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проживающих на территории г. Кургана, для прохождения комплексного обследования необходимо обратиться в Территориальную психолого-медико-педагогическую комиссию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Кургана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9492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п. 3 Приказа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«Об утверждении Положения о психолого-медико-педагогической комиссии» </a:t>
            </a:r>
            <a:endParaRPr lang="ru-RU" sz="1600" dirty="0"/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5535" y="255773"/>
            <a:ext cx="8272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Прохождение комплексного обследования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817242"/>
            <a:ext cx="87543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консилиума образовательной организации или специалиста (специалистов), осуществляющего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комплексного  обследования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сентября 2020г.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    №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исх. 08-03978/20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математике (для обучающихся),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самостоятельной продуктивной деятельности ребенка 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– для воспитанников дошкольных образовательных организаций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4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382" y="-37746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ул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Володарского,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105,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        г. Шадринск,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 ул. Труда,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8 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35253) 7-54-28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копия ИПРА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инвалидов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областных лечебно-профилактических учреждениях</a:t>
            </a:r>
          </a:p>
          <a:p>
            <a:pPr lvl="0"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a-bg.com/wp-content/uploads/2019/06/chelovechki_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1" b="17350"/>
          <a:stretch/>
        </p:blipFill>
        <p:spPr bwMode="auto">
          <a:xfrm>
            <a:off x="3275856" y="4961905"/>
            <a:ext cx="2664296" cy="181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3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8104" y="2189962"/>
            <a:ext cx="3384376" cy="2062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типичные и специфические особенности различных вариантов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дизонтогенеза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(отклонения внутриутробного развития ребенка) особенностей психомоторного, когнитивного и социально-эмоционального развития детей с ОВЗ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5095" y="92622"/>
            <a:ext cx="8388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Особенности организации комплексного обследования детей дошкольного возраста с тяжелыми нарушениями речи специалистами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99084" y="1340768"/>
            <a:ext cx="6917332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 проведении комплексного обследования детей дошкольного возраста специалисты ПМПК должны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учитывать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192222"/>
            <a:ext cx="2232248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объективные жалобы родителей (законных представителей)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192222"/>
            <a:ext cx="2952328" cy="132343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проблемы (особенности) психофизического развития каждого конкретного ребенка, проходящего комплексное обследование</a:t>
            </a: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1295636" y="1987099"/>
            <a:ext cx="3562114" cy="2051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 flipH="1">
            <a:off x="3959932" y="1987099"/>
            <a:ext cx="897818" cy="2051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2" idx="0"/>
          </p:cNvCxnSpPr>
          <p:nvPr/>
        </p:nvCxnSpPr>
        <p:spPr>
          <a:xfrm>
            <a:off x="4857750" y="1987099"/>
            <a:ext cx="2342542" cy="202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436510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Основные диагностические моменты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при организации комплексного обследования ребенка дошкольного возраста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5288434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особенности внешнего вида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поведение ребенка до обследования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поведение во время обследования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взаимодействие с незнакомыми людьми (члены комиссии) и 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родителями (законными представителями)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82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5095" y="33865"/>
            <a:ext cx="838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Особенности комплексного обследования детей дошкольного возраста с тяжелыми нарушениями речи специалистами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560" y="1105552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dirty="0" smtClean="0">
                <a:latin typeface="Arial" pitchFamily="34" charset="0"/>
                <a:cs typeface="Arial" pitchFamily="34" charset="0"/>
              </a:rPr>
              <a:t>Для правильного диагностического вывода специалистов ПМПК о психофизическом развитии обследуемого ребенка учитываются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8027" y="1188027"/>
            <a:ext cx="163533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наблюдение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8026" y="2138302"/>
            <a:ext cx="228618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опрос родителей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8026" y="1678797"/>
            <a:ext cx="423039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анализ медицинской документации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8026" y="2565418"/>
            <a:ext cx="480646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 нормативных показателей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оценки психического развития ребенка дошкольного возраста (физиологическая норма)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stCxn id="4" idx="3"/>
            <a:endCxn id="5" idx="1"/>
          </p:cNvCxnSpPr>
          <p:nvPr/>
        </p:nvCxnSpPr>
        <p:spPr>
          <a:xfrm flipV="1">
            <a:off x="3223888" y="1372693"/>
            <a:ext cx="934139" cy="6100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3"/>
            <a:endCxn id="7" idx="1"/>
          </p:cNvCxnSpPr>
          <p:nvPr/>
        </p:nvCxnSpPr>
        <p:spPr>
          <a:xfrm flipV="1">
            <a:off x="3223888" y="1863463"/>
            <a:ext cx="934138" cy="1192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3"/>
            <a:endCxn id="6" idx="1"/>
          </p:cNvCxnSpPr>
          <p:nvPr/>
        </p:nvCxnSpPr>
        <p:spPr>
          <a:xfrm>
            <a:off x="3223888" y="1982715"/>
            <a:ext cx="934138" cy="3402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3"/>
            <a:endCxn id="9" idx="1"/>
          </p:cNvCxnSpPr>
          <p:nvPr/>
        </p:nvCxnSpPr>
        <p:spPr>
          <a:xfrm>
            <a:off x="3223888" y="1982715"/>
            <a:ext cx="934138" cy="1182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512" y="3765747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Основанием для вывода комиссии о степени отставания </a:t>
            </a:r>
            <a:r>
              <a:rPr lang="ru-RU" smtClean="0">
                <a:latin typeface="Arial" pitchFamily="34" charset="0"/>
                <a:cs typeface="Arial" pitchFamily="34" charset="0"/>
              </a:rPr>
              <a:t>ребенка </a:t>
            </a:r>
            <a:r>
              <a:rPr lang="ru-RU" smtClean="0">
                <a:latin typeface="Arial" pitchFamily="34" charset="0"/>
                <a:cs typeface="Arial" pitchFamily="34" charset="0"/>
              </a:rPr>
              <a:t>раннего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дошкольного возраста в психофизическом развитии являются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187" y="4653136"/>
            <a:ext cx="2838629" cy="187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характеристики предметной деятельности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орудийные и соотносящие действия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умение действовать по подражанию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моторика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адекватность ситуации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87824" y="4653136"/>
            <a:ext cx="3168352" cy="187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сформированность познавательной деятельности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различение цвета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различение формы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работа с разрезанными картинками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ориентировка в схеме тела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умение сосредоточиться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90452" y="4653136"/>
            <a:ext cx="2763272" cy="187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социально-эмоциональное развитие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привязанность к матери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дифференциация незнакомых людей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ориентировочные реакции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эмоциональное заражение</a:t>
            </a:r>
          </a:p>
          <a:p>
            <a:pPr marL="285750" indent="-285750">
              <a:buFontTx/>
              <a:buChar char="-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>
            <a:stCxn id="23" idx="2"/>
            <a:endCxn id="24" idx="0"/>
          </p:cNvCxnSpPr>
          <p:nvPr/>
        </p:nvCxnSpPr>
        <p:spPr>
          <a:xfrm flipH="1">
            <a:off x="1496502" y="4412078"/>
            <a:ext cx="3075498" cy="241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3" idx="2"/>
            <a:endCxn id="25" idx="0"/>
          </p:cNvCxnSpPr>
          <p:nvPr/>
        </p:nvCxnSpPr>
        <p:spPr>
          <a:xfrm>
            <a:off x="4572000" y="4412078"/>
            <a:ext cx="0" cy="241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3" idx="2"/>
            <a:endCxn id="62" idx="0"/>
          </p:cNvCxnSpPr>
          <p:nvPr/>
        </p:nvCxnSpPr>
        <p:spPr>
          <a:xfrm>
            <a:off x="4572000" y="4412078"/>
            <a:ext cx="3100088" cy="241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39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5095" y="188640"/>
            <a:ext cx="838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Особенности комплексного обследования детей дошкольного возраста с тяжелыми нарушениями речи специалистами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1196752"/>
            <a:ext cx="8352928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Критерии оценивания ребенка дошкольного возраста на определение уровня развития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095" y="2276872"/>
            <a:ext cx="78593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соответствие знаний, умений, навыков и представлений об окружающем физиологической норме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сформированность элементарных математических представлений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уровень развития конструктивной деятельности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уровень развития мыслительной деятельности: группировка предметов по определенному признаку, обобщение, сравнение, доступность простейших причинно-следственных связей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готовность к школьному обучению (6-7 лет): графический диктант, звуковой анализ, ответы на вопросы, понимание текстов со скрытым смыслом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6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6382" y="2020188"/>
            <a:ext cx="84760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dirty="0" smtClean="0">
                <a:latin typeface="Arial" pitchFamily="34" charset="0"/>
                <a:cs typeface="Arial" pitchFamily="34" charset="0"/>
              </a:rPr>
              <a:t>Диагностика ряда форм речевой патологии (дизартрия,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ринолалия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афазия, сенсорная алалия) специалистами ПМПК невозможна без наличия медицинского заключения, поэтому в соответствии с п. 15 приказа Министерства образования и науки РФ от 23 октября 2013 г. № 1082 «Об утверждении Положения о психолого-медико-педагогической комиссии» при их отсутствии ПМПК отправляет детей дошкольного возраста на дообследование у соответствующих профильных врачей.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7" y="116633"/>
            <a:ext cx="838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Особенности комплексного обследования детей дошкольного возраста с тяжелыми нарушениями речи специалистами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1033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Документы</vt:lpstr>
      <vt:lpstr>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22</cp:revision>
  <cp:lastPrinted>2022-04-06T09:10:10Z</cp:lastPrinted>
  <dcterms:created xsi:type="dcterms:W3CDTF">2022-04-05T08:39:10Z</dcterms:created>
  <dcterms:modified xsi:type="dcterms:W3CDTF">2022-04-26T09:23:14Z</dcterms:modified>
</cp:coreProperties>
</file>