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4" r:id="rId3"/>
    <p:sldId id="289" r:id="rId4"/>
    <p:sldId id="290" r:id="rId5"/>
    <p:sldId id="331" r:id="rId6"/>
    <p:sldId id="329" r:id="rId7"/>
    <p:sldId id="298" r:id="rId8"/>
    <p:sldId id="269" r:id="rId9"/>
    <p:sldId id="299" r:id="rId10"/>
    <p:sldId id="261" r:id="rId11"/>
    <p:sldId id="260" r:id="rId12"/>
    <p:sldId id="315" r:id="rId13"/>
    <p:sldId id="332" r:id="rId14"/>
    <p:sldId id="335" r:id="rId15"/>
    <p:sldId id="265" r:id="rId16"/>
    <p:sldId id="336" r:id="rId17"/>
    <p:sldId id="338" r:id="rId18"/>
    <p:sldId id="333" r:id="rId19"/>
    <p:sldId id="324" r:id="rId20"/>
    <p:sldId id="307" r:id="rId21"/>
    <p:sldId id="33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660066"/>
    <a:srgbClr val="CC3300"/>
    <a:srgbClr val="9900CC"/>
    <a:srgbClr val="D00000"/>
    <a:srgbClr val="009900"/>
    <a:srgbClr val="990000"/>
    <a:srgbClr val="993300"/>
    <a:srgbClr val="2E005C"/>
    <a:srgbClr val="7707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04ED6-F918-42F6-8810-8120ABE4514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7D72C-8005-4D07-B229-0ACF97365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5E27D-D56D-410A-9101-03BA7540B314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C24AD-9360-40D7-829D-B51E0FE0B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24AD-9360-40D7-829D-B51E0FE0B56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24AD-9360-40D7-829D-B51E0FE0B56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9578-D1C8-46B4-9D74-DE4B6E78D950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718E-BE1E-4191-84C2-77B3A5E4244D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4435-54E2-48AE-BA4A-ACD8DEFCC025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0B81-E8C8-4FE6-BB9A-92040283E5BD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22E9-3CC0-4D8A-9DE9-6FBEC1C52C7C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22B6-73EA-412E-9E46-4A2B95F12E87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6DC-6249-4C71-8375-017E1B10C888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7840-5AE3-4D78-A1AB-ED2A3E4BBEEC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8F46-BD00-4226-B818-BB43B3E9EBB8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9ADE-BC49-4B2C-A533-B48EAD1FAD3B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085C-4408-42AA-8E0D-6CDA6D32A1AE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5A74C-3785-4E25-82A3-19AA5A3441D6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53CA9-F251-4900-B9FF-2EDD70EA4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2.pn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batenka.ru/media/images/devochka-02.width-1280.pngquality-80.jpegquality-8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571744"/>
            <a:ext cx="6012160" cy="400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9" y="0"/>
            <a:ext cx="9138701" cy="6858000"/>
          </a:xfrm>
          <a:prstGeom prst="rect">
            <a:avLst/>
          </a:prstGeom>
          <a:noFill/>
        </p:spPr>
      </p:pic>
      <p:pic>
        <p:nvPicPr>
          <p:cNvPr id="31745" name="Picture 1" descr="C:\Users\Work02\Downloads\tablet-png-photo_6024280a3d37d-1536x82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348880"/>
            <a:ext cx="5702136" cy="259228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14612" y="3571876"/>
            <a:ext cx="6138984" cy="1470025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endParaRPr lang="ru-RU" sz="2400" b="1" i="1" dirty="0">
              <a:solidFill>
                <a:srgbClr val="660066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496944" cy="9667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</a:rPr>
              <a:t>Формирование письменной коммуникации</a:t>
            </a:r>
          </a:p>
          <a:p>
            <a:r>
              <a:rPr lang="ru-RU" sz="2800" b="1" dirty="0" smtClean="0">
                <a:solidFill>
                  <a:srgbClr val="660066"/>
                </a:solidFill>
              </a:rPr>
              <a:t>у обучающихся с расстройствами </a:t>
            </a:r>
            <a:r>
              <a:rPr lang="ru-RU" sz="2800" b="1" dirty="0" err="1" smtClean="0">
                <a:solidFill>
                  <a:srgbClr val="660066"/>
                </a:solidFill>
              </a:rPr>
              <a:t>аутистического</a:t>
            </a:r>
            <a:r>
              <a:rPr lang="ru-RU" sz="2800" b="1" dirty="0" smtClean="0">
                <a:solidFill>
                  <a:srgbClr val="660066"/>
                </a:solidFill>
              </a:rPr>
              <a:t> спектра и умственной отсталостью с использованием компьютерных технологий или…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0951506">
            <a:off x="3564510" y="2927282"/>
            <a:ext cx="31988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поговорим</a:t>
            </a:r>
          </a:p>
          <a:p>
            <a:pPr algn="ctr"/>
            <a:r>
              <a:rPr lang="ru-RU" sz="3200" b="1" dirty="0" smtClean="0">
                <a:solidFill>
                  <a:srgbClr val="660066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молча</a:t>
            </a: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51520" y="4869160"/>
            <a:ext cx="8568952" cy="966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Ржевская Светлана Ивановна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руководитель Ассоциации дефектологов специального образования Курганской области,  специалист Ресурсного УМЦ ГБОУ «Введенская специальная (коррекционная) школа», учитель-логопед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https://smartstart.shop/wa-data/public/shop/products/78/02/30278/images/70590/testy_pervye_shagi_3-4_umnye_knizki_003.97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smartstart.shop/wa-data/public/shop/products/78/02/30278/images/70590/testy_pervye_shagi_3-4_umnye_knizki_003.97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smartstart.shop/wa-data/public/shop/products/78/02/30278/images/70590/testy_pervye_shagi_3-4_umnye_knizki_003.97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AutoShape 19" descr="https://cdn4.vectorstock.com/i/1000x1000/83/13/alzheimer-shaking-hands-vector-250583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2420888"/>
            <a:ext cx="3143272" cy="9286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003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Плохая зрительно-моторная координация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F003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Picture 2" descr="https://neposed.net/images/olga/igraya_razvivaemsya/igri_na_razvitie_mishleniya/shemi/14.png"/>
          <p:cNvPicPr>
            <a:picLocks noChangeAspect="1" noChangeArrowheads="1"/>
          </p:cNvPicPr>
          <p:nvPr/>
        </p:nvPicPr>
        <p:blipFill>
          <a:blip r:embed="rId2" cstate="print"/>
          <a:srcRect l="4166" t="2953" r="4165" b="5511"/>
          <a:stretch>
            <a:fillRect/>
          </a:stretch>
        </p:blipFill>
        <p:spPr bwMode="auto">
          <a:xfrm>
            <a:off x="467544" y="692696"/>
            <a:ext cx="2332105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4" descr="https://www.praworolne.info/zdjecia_pytan/Rolne_084-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76672"/>
            <a:ext cx="2465227" cy="1857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" name="Picture 6" descr="dsc_00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92696"/>
            <a:ext cx="2500330" cy="1658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8" descr="https://psy-files.ru/wp-content/uploads/c/d/2/cd29cfa8a3a3ebca1e2d7de9677f137e.jpeg"/>
          <p:cNvPicPr>
            <a:picLocks noChangeAspect="1" noChangeArrowheads="1"/>
          </p:cNvPicPr>
          <p:nvPr/>
        </p:nvPicPr>
        <p:blipFill>
          <a:blip r:embed="rId5" cstate="print"/>
          <a:srcRect l="9402" t="12536" r="11486" b="5556"/>
          <a:stretch>
            <a:fillRect/>
          </a:stretch>
        </p:blipFill>
        <p:spPr bwMode="auto">
          <a:xfrm>
            <a:off x="395536" y="3501008"/>
            <a:ext cx="2389374" cy="1855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" name="Picture 20" descr="C:\Users\Svetlanasvet\Desktop\alzheimer-shaking-hands-vector-25058313.jpg"/>
          <p:cNvPicPr>
            <a:picLocks noChangeAspect="1" noChangeArrowheads="1"/>
          </p:cNvPicPr>
          <p:nvPr/>
        </p:nvPicPr>
        <p:blipFill>
          <a:blip r:embed="rId6" cstate="print"/>
          <a:srcRect l="5078" t="16701" r="2373" b="21776"/>
          <a:stretch>
            <a:fillRect/>
          </a:stretch>
        </p:blipFill>
        <p:spPr bwMode="auto">
          <a:xfrm>
            <a:off x="6084168" y="3356992"/>
            <a:ext cx="2603118" cy="1868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2627784" y="2204864"/>
            <a:ext cx="3429024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2E005C"/>
                </a:solidFill>
                <a:latin typeface="+mj-lt"/>
                <a:ea typeface="+mj-ea"/>
                <a:cs typeface="+mj-cs"/>
              </a:rPr>
              <a:t>Нарушения мышечного тонуса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E005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714976" y="2132856"/>
            <a:ext cx="3429024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rgbClr val="2E005C"/>
                </a:solidFill>
                <a:latin typeface="+mj-lt"/>
                <a:ea typeface="+mj-ea"/>
                <a:cs typeface="+mj-cs"/>
              </a:rPr>
              <a:t>Трудности с выделением указательного</a:t>
            </a:r>
          </a:p>
          <a:p>
            <a:pPr lvl="0" algn="ctr">
              <a:spcBef>
                <a:spcPct val="0"/>
              </a:spcBef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005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пальца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E005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214282" y="5214950"/>
            <a:ext cx="2643206" cy="1428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rgbClr val="2E005C"/>
                </a:solidFill>
                <a:latin typeface="+mj-lt"/>
                <a:ea typeface="+mj-ea"/>
                <a:cs typeface="+mj-cs"/>
              </a:rPr>
              <a:t>Персеверации (</a:t>
            </a:r>
            <a:r>
              <a:rPr lang="ru-RU" sz="2000" b="1" dirty="0" err="1" smtClean="0">
                <a:solidFill>
                  <a:srgbClr val="2E005C"/>
                </a:solidFill>
                <a:latin typeface="+mj-lt"/>
                <a:ea typeface="+mj-ea"/>
                <a:cs typeface="+mj-cs"/>
              </a:rPr>
              <a:t>застревание</a:t>
            </a:r>
            <a:r>
              <a:rPr lang="ru-RU" sz="2000" b="1" dirty="0" smtClean="0">
                <a:solidFill>
                  <a:srgbClr val="2E005C"/>
                </a:solidFill>
                <a:latin typeface="+mj-lt"/>
                <a:ea typeface="+mj-ea"/>
                <a:cs typeface="+mj-cs"/>
              </a:rPr>
              <a:t>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E005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2786050" y="5500702"/>
            <a:ext cx="34290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rgbClr val="2E005C"/>
                </a:solidFill>
                <a:latin typeface="+mj-lt"/>
                <a:ea typeface="+mj-ea"/>
                <a:cs typeface="+mj-cs"/>
              </a:rPr>
              <a:t>Использование двух рук</a:t>
            </a:r>
          </a:p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rgbClr val="2E005C"/>
                </a:solidFill>
                <a:latin typeface="+mj-lt"/>
                <a:ea typeface="+mj-ea"/>
                <a:cs typeface="+mj-cs"/>
              </a:rPr>
              <a:t>для заданий, где требуется одна рука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E005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5868144" y="5157192"/>
            <a:ext cx="314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rgbClr val="2E005C"/>
                </a:solidFill>
                <a:latin typeface="+mj-lt"/>
                <a:ea typeface="+mj-ea"/>
                <a:cs typeface="+mj-cs"/>
              </a:rPr>
              <a:t>Тремор, дрожание рук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E005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9" y="0"/>
            <a:ext cx="9138701" cy="6858000"/>
          </a:xfrm>
          <a:prstGeom prst="rect">
            <a:avLst/>
          </a:prstGeom>
          <a:noFill/>
        </p:spPr>
      </p:pic>
      <p:pic>
        <p:nvPicPr>
          <p:cNvPr id="10242" name="Picture 2" descr="https://media.tengrowth.com/img/products/3196/281244/clevertoys-wireless-kids-keyboard$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3717032"/>
            <a:ext cx="2808312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Picture 17" descr="https://webstockreview.net/images250_/finger-clipart-single-finger-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843808" y="4221088"/>
            <a:ext cx="1428760" cy="1428760"/>
          </a:xfrm>
          <a:prstGeom prst="rect">
            <a:avLst/>
          </a:prstGeom>
          <a:noFill/>
        </p:spPr>
      </p:pic>
      <p:pic>
        <p:nvPicPr>
          <p:cNvPr id="39" name="Picture 17" descr="https://webstockreview.net/images250_/finger-clipart-single-finger-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4221088"/>
            <a:ext cx="1428760" cy="1428760"/>
          </a:xfrm>
          <a:prstGeom prst="rect">
            <a:avLst/>
          </a:prstGeom>
          <a:noFill/>
        </p:spPr>
      </p:pic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batenka.ru/media/images/kubiki2-01.width-1280.pngquality-80.jpegquality-80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068960"/>
            <a:ext cx="4788023" cy="2525682"/>
          </a:xfrm>
          <a:prstGeom prst="rect">
            <a:avLst/>
          </a:prstGeom>
          <a:noFill/>
        </p:spPr>
      </p:pic>
      <p:sp>
        <p:nvSpPr>
          <p:cNvPr id="17410" name="AutoShape 2" descr="https://phonoteka.org/uploads/posts/2021-05/1620279054_20-phonoteka_org-p-autizm-fon-2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13285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005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Проблемы выражения инициативы, начала движения, начала коммуникации.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005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005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005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005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Импульсивность.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005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005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005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005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Нарушения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005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проприоцепции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005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005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005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005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005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Недостаток уверенности.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007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007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6" descr="https://batenka.ru/media/images/ochki2-01.width-1280.pngquality-80.jpegquality-80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3635896" y="260648"/>
            <a:ext cx="6405554" cy="2145861"/>
          </a:xfrm>
          <a:prstGeom prst="rect">
            <a:avLst/>
          </a:prstGeom>
          <a:noFill/>
        </p:spPr>
      </p:pic>
      <p:pic>
        <p:nvPicPr>
          <p:cNvPr id="7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9" y="0"/>
            <a:ext cx="9138701" cy="6858000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</a:rPr>
              <a:t>Глобальное чтение +</a:t>
            </a:r>
            <a:br>
              <a:rPr lang="ru-RU" sz="3600" b="1" dirty="0" smtClean="0">
                <a:solidFill>
                  <a:srgbClr val="660066"/>
                </a:solidFill>
              </a:rPr>
            </a:br>
            <a:r>
              <a:rPr lang="ru-RU" sz="3600" b="1" dirty="0" smtClean="0">
                <a:solidFill>
                  <a:srgbClr val="660066"/>
                </a:solidFill>
              </a:rPr>
              <a:t>метод облегченной коммуникации</a:t>
            </a:r>
            <a:r>
              <a:rPr lang="ru-RU" sz="3600" b="1" dirty="0" smtClean="0">
                <a:solidFill>
                  <a:srgbClr val="993366"/>
                </a:solidFill>
              </a:rPr>
              <a:t/>
            </a:r>
            <a:br>
              <a:rPr lang="ru-RU" sz="3600" b="1" dirty="0" smtClean="0">
                <a:solidFill>
                  <a:srgbClr val="993366"/>
                </a:solidFill>
              </a:rPr>
            </a:br>
            <a:r>
              <a:rPr lang="ru-RU" sz="3600" b="1" dirty="0" smtClean="0">
                <a:solidFill>
                  <a:srgbClr val="993366"/>
                </a:solidFill>
              </a:rPr>
              <a:t/>
            </a:r>
            <a:br>
              <a:rPr lang="ru-RU" sz="3600" b="1" dirty="0" smtClean="0">
                <a:solidFill>
                  <a:srgbClr val="993366"/>
                </a:solidFill>
              </a:rPr>
            </a:br>
            <a:r>
              <a:rPr lang="ru-RU" sz="3600" b="1" dirty="0" smtClean="0">
                <a:solidFill>
                  <a:srgbClr val="993366"/>
                </a:solidFill>
              </a:rPr>
              <a:t/>
            </a:r>
            <a:br>
              <a:rPr lang="ru-RU" sz="3600" b="1" dirty="0" smtClean="0">
                <a:solidFill>
                  <a:srgbClr val="993366"/>
                </a:solidFill>
              </a:rPr>
            </a:br>
            <a:r>
              <a:rPr lang="ru-RU" sz="3600" b="1" dirty="0" smtClean="0">
                <a:solidFill>
                  <a:srgbClr val="993366"/>
                </a:solidFill>
              </a:rPr>
              <a:t/>
            </a:r>
            <a:br>
              <a:rPr lang="ru-RU" sz="3600" b="1" dirty="0" smtClean="0">
                <a:solidFill>
                  <a:srgbClr val="993366"/>
                </a:solidFill>
              </a:rPr>
            </a:br>
            <a:r>
              <a:rPr lang="ru-RU" sz="3600" b="1" dirty="0" smtClean="0">
                <a:solidFill>
                  <a:srgbClr val="993366"/>
                </a:solidFill>
              </a:rPr>
              <a:t/>
            </a:r>
            <a:br>
              <a:rPr lang="ru-RU" sz="3600" b="1" dirty="0" smtClean="0">
                <a:solidFill>
                  <a:srgbClr val="993366"/>
                </a:solidFill>
              </a:rPr>
            </a:br>
            <a:r>
              <a:rPr lang="ru-RU" sz="3600" dirty="0" smtClean="0">
                <a:solidFill>
                  <a:srgbClr val="660066"/>
                </a:solidFill>
              </a:rPr>
              <a:t/>
            </a:r>
            <a:br>
              <a:rPr lang="ru-RU" sz="3600" dirty="0" smtClean="0">
                <a:solidFill>
                  <a:srgbClr val="660066"/>
                </a:solidFill>
              </a:rPr>
            </a:br>
            <a:r>
              <a:rPr lang="ru-RU" sz="3600" dirty="0" smtClean="0">
                <a:solidFill>
                  <a:srgbClr val="660066"/>
                </a:solidFill>
              </a:rPr>
              <a:t> </a:t>
            </a:r>
            <a:br>
              <a:rPr lang="ru-RU" sz="3600" dirty="0" smtClean="0">
                <a:solidFill>
                  <a:srgbClr val="660066"/>
                </a:solidFill>
              </a:rPr>
            </a:br>
            <a:endParaRPr lang="ru-RU" sz="3600" dirty="0">
              <a:solidFill>
                <a:srgbClr val="660066"/>
              </a:solidFill>
            </a:endParaRPr>
          </a:p>
        </p:txBody>
      </p:sp>
      <p:pic>
        <p:nvPicPr>
          <p:cNvPr id="3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9" y="0"/>
            <a:ext cx="9138701" cy="685800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050" name="Picture 2" descr="C:\Users\Work02\Desktop\Облегченная коммуникация — копия\IMG_6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682552" cy="2455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5" name="Picture 1" descr="C:\Users\Work02\Desktop\Облегченная коммуникация — копия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2776"/>
            <a:ext cx="422059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Work02\Desktop\Облегченная коммуникация — копия\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933056"/>
            <a:ext cx="3528392" cy="251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93366"/>
                </a:solidFill>
              </a:rPr>
              <a:t> </a:t>
            </a:r>
            <a:r>
              <a:rPr lang="ru-RU" sz="3600" b="1" dirty="0" smtClean="0">
                <a:solidFill>
                  <a:srgbClr val="660066"/>
                </a:solidFill>
              </a:rPr>
              <a:t>Глобальное чтение + </a:t>
            </a:r>
            <a:br>
              <a:rPr lang="ru-RU" sz="3600" b="1" dirty="0" smtClean="0">
                <a:solidFill>
                  <a:srgbClr val="660066"/>
                </a:solidFill>
              </a:rPr>
            </a:br>
            <a:r>
              <a:rPr lang="ru-RU" sz="3600" b="1" dirty="0" smtClean="0">
                <a:solidFill>
                  <a:srgbClr val="660066"/>
                </a:solidFill>
              </a:rPr>
              <a:t>аналитико-синтетическое чтение</a:t>
            </a:r>
            <a:endParaRPr lang="ru-RU" sz="3600" dirty="0">
              <a:solidFill>
                <a:srgbClr val="660066"/>
              </a:solidFill>
            </a:endParaRPr>
          </a:p>
        </p:txBody>
      </p:sp>
      <p:pic>
        <p:nvPicPr>
          <p:cNvPr id="3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38701" cy="685800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074" name="Picture 2" descr="C:\Users\Work02\Desktop\Облегченная коммуникация — копия\IMG_6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6372708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69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93366"/>
                </a:solidFill>
              </a:rPr>
              <a:t> </a:t>
            </a:r>
            <a:r>
              <a:rPr lang="ru-RU" sz="3600" dirty="0" smtClean="0">
                <a:solidFill>
                  <a:srgbClr val="660066"/>
                </a:solidFill>
              </a:rPr>
              <a:t/>
            </a:r>
            <a:br>
              <a:rPr lang="ru-RU" sz="3600" dirty="0" smtClean="0">
                <a:solidFill>
                  <a:srgbClr val="660066"/>
                </a:solidFill>
              </a:rPr>
            </a:br>
            <a:r>
              <a:rPr lang="ru-RU" sz="3600" b="1" dirty="0" smtClean="0">
                <a:solidFill>
                  <a:srgbClr val="660066"/>
                </a:solidFill>
              </a:rPr>
              <a:t>Составление предложения по картинке </a:t>
            </a:r>
            <a:br>
              <a:rPr lang="ru-RU" sz="3600" b="1" dirty="0" smtClean="0">
                <a:solidFill>
                  <a:srgbClr val="660066"/>
                </a:solidFill>
              </a:rPr>
            </a:br>
            <a:r>
              <a:rPr lang="ru-RU" sz="3600" b="1" dirty="0" smtClean="0">
                <a:solidFill>
                  <a:srgbClr val="660066"/>
                </a:solidFill>
              </a:rPr>
              <a:t>и набор на компьютере </a:t>
            </a:r>
            <a:r>
              <a:rPr lang="ru-RU" sz="3600" dirty="0" smtClean="0">
                <a:solidFill>
                  <a:srgbClr val="660066"/>
                </a:solidFill>
              </a:rPr>
              <a:t/>
            </a:r>
            <a:br>
              <a:rPr lang="ru-RU" sz="3600" dirty="0" smtClean="0">
                <a:solidFill>
                  <a:srgbClr val="660066"/>
                </a:solidFill>
              </a:rPr>
            </a:br>
            <a:endParaRPr lang="ru-RU" sz="3600" dirty="0">
              <a:solidFill>
                <a:srgbClr val="660066"/>
              </a:solidFill>
            </a:endParaRPr>
          </a:p>
        </p:txBody>
      </p:sp>
      <p:pic>
        <p:nvPicPr>
          <p:cNvPr id="3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38701" cy="685800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8" name="Picture 4" descr="C:\Users\Work02\Desktop\Облегченная коммуникация — копия\IMG_6078.JPG"/>
          <p:cNvPicPr>
            <a:picLocks noChangeAspect="1" noChangeArrowheads="1"/>
          </p:cNvPicPr>
          <p:nvPr/>
        </p:nvPicPr>
        <p:blipFill>
          <a:blip r:embed="rId3" cstate="print"/>
          <a:srcRect l="7752" t="13888" r="50496" b="19475"/>
          <a:stretch>
            <a:fillRect/>
          </a:stretch>
        </p:blipFill>
        <p:spPr bwMode="auto">
          <a:xfrm>
            <a:off x="467544" y="3356992"/>
            <a:ext cx="2880320" cy="306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Work02\Desktop\Облегченная коммуникация — копия\IMG_6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996952"/>
            <a:ext cx="5112568" cy="3410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Work02\Desktop\Облегченная коммуникация — копия\IMG_6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47087">
            <a:off x="4922031" y="1776285"/>
            <a:ext cx="2483063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Users\Work02\Desktop\Облегченная коммуникация — копия\IMG_60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484784"/>
            <a:ext cx="2878950" cy="192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857364"/>
            <a:ext cx="63722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</a:rPr>
              <a:t>Методика</a:t>
            </a:r>
            <a:br>
              <a:rPr lang="ru-RU" sz="2800" b="1" dirty="0" smtClean="0">
                <a:solidFill>
                  <a:srgbClr val="660066"/>
                </a:solidFill>
              </a:rPr>
            </a:br>
            <a:r>
              <a:rPr lang="ru-RU" sz="2800" b="1" dirty="0" smtClean="0">
                <a:solidFill>
                  <a:srgbClr val="660066"/>
                </a:solidFill>
              </a:rPr>
              <a:t>формирования навыков речевой коммуникации у детей с РАС</a:t>
            </a:r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79512" y="3789040"/>
            <a:ext cx="3096344" cy="2160240"/>
          </a:xfrm>
        </p:spPr>
        <p:txBody>
          <a:bodyPr>
            <a:normAutofit fontScale="40000" lnSpcReduction="20000"/>
          </a:bodyPr>
          <a:lstStyle/>
          <a:p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Хаустов А.В.</a:t>
            </a:r>
            <a:r>
              <a:rPr lang="ru-RU" sz="43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директор Федерального ресурсного центра по организации комплексного сопровождения детей с РАС МГППУ, главный редактор журнала «Аутизм и нарушения»</a:t>
            </a:r>
            <a:r>
              <a:rPr lang="ru-RU" b="1" dirty="0" smtClean="0">
                <a:solidFill>
                  <a:srgbClr val="2E005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2E005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38701" cy="685800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14678" y="3284984"/>
            <a:ext cx="5929322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-Выражать просьбы.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-Комментировать события.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-Задавать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опросы с целью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получения</a:t>
            </a:r>
            <a:r>
              <a:rPr lang="ru-RU" sz="2800" noProof="0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информации.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-Выражать </a:t>
            </a:r>
            <a:r>
              <a:rPr lang="ru-RU" sz="2800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эмоции </a:t>
            </a:r>
            <a:r>
              <a:rPr lang="ru-RU" sz="2800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и сообщать о них.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-Вести диалог.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6" descr="https://batenka.ru/media/images/ochki2-01.width-1280.pngquality-80.jpegquality-80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3428992" y="357166"/>
            <a:ext cx="6405554" cy="2145861"/>
          </a:xfrm>
          <a:prstGeom prst="rect">
            <a:avLst/>
          </a:prstGeom>
          <a:noFill/>
        </p:spPr>
      </p:pic>
      <p:pic>
        <p:nvPicPr>
          <p:cNvPr id="1026" name="Picture 2" descr="C:\Users\Work02\Downloads\KhaustovAV.jpg"/>
          <p:cNvPicPr>
            <a:picLocks noChangeAspect="1" noChangeArrowheads="1"/>
          </p:cNvPicPr>
          <p:nvPr/>
        </p:nvPicPr>
        <p:blipFill>
          <a:blip r:embed="rId4"/>
          <a:srcRect l="12245" r="16327"/>
          <a:stretch>
            <a:fillRect/>
          </a:stretch>
        </p:blipFill>
        <p:spPr bwMode="auto">
          <a:xfrm>
            <a:off x="357158" y="1285860"/>
            <a:ext cx="2857520" cy="2250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</a:rPr>
              <a:t>Комментирование действий, описание будущих событий, умение поддержать диалог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38701" cy="6858000"/>
          </a:xfrm>
          <a:prstGeom prst="rect">
            <a:avLst/>
          </a:prstGeom>
          <a:noFill/>
        </p:spPr>
      </p:pic>
      <p:pic>
        <p:nvPicPr>
          <p:cNvPr id="1029" name="Picture 5" descr="C:\Users\Work02\Desktop\Облегченная коммуникация — копия\IMG_6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5"/>
            <a:ext cx="7200800" cy="4802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</a:rPr>
              <a:t>Умение поддержать диалог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38701" cy="6858000"/>
          </a:xfrm>
          <a:prstGeom prst="rect">
            <a:avLst/>
          </a:prstGeom>
          <a:noFill/>
        </p:spPr>
      </p:pic>
      <p:pic>
        <p:nvPicPr>
          <p:cNvPr id="1030" name="Picture 6" descr="C:\Users\Work02\Desktop\Облегченная коммуникация — копия\IMG_6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96752"/>
            <a:ext cx="5760640" cy="3842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4"/>
          <p:cNvSpPr txBox="1">
            <a:spLocks/>
          </p:cNvSpPr>
          <p:nvPr/>
        </p:nvSpPr>
        <p:spPr>
          <a:xfrm>
            <a:off x="251520" y="4293096"/>
            <a:ext cx="8352928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Педагог: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«Привет!»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800" b="1" i="1" dirty="0" smtClean="0">
                <a:solidFill>
                  <a:srgbClr val="993366"/>
                </a:solidFill>
                <a:latin typeface="+mj-lt"/>
                <a:ea typeface="+mj-ea"/>
                <a:cs typeface="+mj-cs"/>
              </a:rPr>
              <a:t>Ребёнок:</a:t>
            </a:r>
            <a:r>
              <a:rPr lang="ru-RU" sz="2800" b="1" i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«Привет!»</a:t>
            </a:r>
          </a:p>
          <a:p>
            <a:pPr lvl="0" algn="ctr">
              <a:spcBef>
                <a:spcPct val="0"/>
              </a:spcBef>
            </a:pPr>
            <a:r>
              <a:rPr lang="ru-RU" sz="2800" b="1" i="1" dirty="0" smtClean="0">
                <a:solidFill>
                  <a:srgbClr val="993366"/>
                </a:solidFill>
              </a:rPr>
              <a:t>Педагог:</a:t>
            </a:r>
            <a:r>
              <a:rPr lang="ru-RU" sz="2800" b="1" i="1" dirty="0" smtClean="0">
                <a:solidFill>
                  <a:srgbClr val="660066"/>
                </a:solidFill>
              </a:rPr>
              <a:t> «Как тебя зовут?» </a:t>
            </a:r>
            <a:r>
              <a:rPr lang="ru-RU" sz="2800" b="1" i="1" dirty="0" smtClean="0">
                <a:solidFill>
                  <a:srgbClr val="993366"/>
                </a:solidFill>
              </a:rPr>
              <a:t>Ребёнок:</a:t>
            </a:r>
            <a:r>
              <a:rPr lang="ru-RU" sz="2800" b="1" i="1" dirty="0" smtClean="0">
                <a:solidFill>
                  <a:srgbClr val="660066"/>
                </a:solidFill>
              </a:rPr>
              <a:t> «Федя»</a:t>
            </a:r>
          </a:p>
          <a:p>
            <a:pPr lvl="0" algn="ctr">
              <a:spcBef>
                <a:spcPct val="0"/>
              </a:spcBef>
            </a:pPr>
            <a:r>
              <a:rPr lang="ru-RU" sz="2800" b="1" i="1" dirty="0" smtClean="0">
                <a:solidFill>
                  <a:srgbClr val="993366"/>
                </a:solidFill>
              </a:rPr>
              <a:t>Педагог: </a:t>
            </a:r>
            <a:r>
              <a:rPr lang="ru-RU" sz="2800" b="1" i="1" dirty="0" smtClean="0">
                <a:solidFill>
                  <a:srgbClr val="660066"/>
                </a:solidFill>
              </a:rPr>
              <a:t>«Сколько тебе лет?» </a:t>
            </a:r>
            <a:r>
              <a:rPr lang="ru-RU" sz="2800" b="1" i="1" dirty="0" smtClean="0">
                <a:solidFill>
                  <a:srgbClr val="993366"/>
                </a:solidFill>
              </a:rPr>
              <a:t>Ребёнок:</a:t>
            </a:r>
            <a:r>
              <a:rPr lang="ru-RU" sz="2800" b="1" i="1" dirty="0" smtClean="0">
                <a:solidFill>
                  <a:srgbClr val="660066"/>
                </a:solidFill>
              </a:rPr>
              <a:t> «10 лет»</a:t>
            </a:r>
          </a:p>
          <a:p>
            <a:pPr lvl="0" algn="ctr">
              <a:spcBef>
                <a:spcPct val="0"/>
              </a:spcBef>
            </a:pP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660066"/>
                </a:solidFill>
              </a:rPr>
              <a:t>Письменная коммуникация</a:t>
            </a:r>
            <a:br>
              <a:rPr lang="ru-RU" sz="4000" b="1" dirty="0" smtClean="0">
                <a:solidFill>
                  <a:srgbClr val="660066"/>
                </a:solidFill>
              </a:rPr>
            </a:br>
            <a:r>
              <a:rPr lang="ru-RU" sz="4000" b="1" dirty="0" smtClean="0">
                <a:solidFill>
                  <a:srgbClr val="660066"/>
                </a:solidFill>
              </a:rPr>
              <a:t>используется…</a:t>
            </a:r>
            <a:endParaRPr lang="ru-RU" sz="4000" b="1" dirty="0">
              <a:solidFill>
                <a:srgbClr val="660066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4" name="Picture 2" descr="https://batenka.ru/media/images/devochka-02.width-1280.pngquality-80.jpegquality-8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571744"/>
            <a:ext cx="5932716" cy="395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6" descr="https://findesk.ru/upload/iblock/ba6/ba628536276ba0da3b773b88fbfece0a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4067944" y="2060848"/>
            <a:ext cx="2232248" cy="125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2" name="Picture 8" descr="https://www.mhlw.go.jp/seisakunitsuite/bunya/kenkou_iryou/iryou/hansen/suruga/leprosy/images/doctor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10000" contrast="40000"/>
          </a:blip>
          <a:srcRect/>
          <a:stretch>
            <a:fillRect/>
          </a:stretch>
        </p:blipFill>
        <p:spPr bwMode="auto">
          <a:xfrm>
            <a:off x="6588224" y="1124744"/>
            <a:ext cx="1872208" cy="140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4" name="Picture 10" descr="https://bipbap.ru/wp-content/uploads/2018/02/94852813-6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6660232" y="4437112"/>
            <a:ext cx="1800200" cy="1663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5" name="Picture 11" descr="C:\Users\Work02\Downloads\unnamed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10000" contrast="40000"/>
          </a:blip>
          <a:srcRect/>
          <a:stretch>
            <a:fillRect/>
          </a:stretch>
        </p:blipFill>
        <p:spPr bwMode="auto">
          <a:xfrm>
            <a:off x="4067944" y="3573016"/>
            <a:ext cx="2232248" cy="2192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9" y="0"/>
            <a:ext cx="9138701" cy="6858000"/>
          </a:xfrm>
          <a:prstGeom prst="rect">
            <a:avLst/>
          </a:prstGeom>
          <a:noFill/>
        </p:spPr>
      </p:pic>
      <p:pic>
        <p:nvPicPr>
          <p:cNvPr id="11266" name="Picture 2" descr="https://arhlib.ru/wp-content/uploads/2021/05/44375-2048x1399-1.jp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10000" contrast="40000"/>
          </a:blip>
          <a:srcRect/>
          <a:stretch>
            <a:fillRect/>
          </a:stretch>
        </p:blipFill>
        <p:spPr bwMode="auto">
          <a:xfrm>
            <a:off x="6588224" y="2852936"/>
            <a:ext cx="1896796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26" name="Picture 2" descr="https://sun9-78.userapi.com/impf/sZDhe73nWNstjPF5P5yfTLB__whqiU49Xq8XQw/m4cW-uhDnGQ.jpg?size=400x675&amp;quality=96&amp;sign=e7f315e3da34506db371714e456a4af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764704"/>
            <a:ext cx="136548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sun9-55.userapi.com/impf/lvn5TkA2DptwH21_EK_oOf72HPMcFIab4ENm1A/fPkhjfa3p0Y.jpg?size=419x631&amp;quality=96&amp;sign=7eca8118c98e500ff4ef48c0f4afff2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153008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38701" cy="6858000"/>
          </a:xfrm>
          <a:prstGeom prst="rect">
            <a:avLst/>
          </a:prstGeom>
          <a:noFill/>
        </p:spPr>
      </p:pic>
      <p:pic>
        <p:nvPicPr>
          <p:cNvPr id="7" name="Picture 5" descr="C:\Users\Svetlanasvet\Downloads\baby-club-shatalova-process-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764704"/>
            <a:ext cx="3138677" cy="2281456"/>
          </a:xfrm>
          <a:prstGeom prst="rect">
            <a:avLst/>
          </a:prstGeom>
          <a:noFill/>
        </p:spPr>
      </p:pic>
      <p:pic>
        <p:nvPicPr>
          <p:cNvPr id="8" name="Picture 2" descr="https://sun9-81.userapi.com/impf/c639531/v639531342/b92d/FVtz0Drobk8.jpg?size=466x800&amp;quality=96&amp;sign=7bdbce84c6331c8e3deaf66d7dd0a7f3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501008"/>
            <a:ext cx="1512168" cy="2595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s://sun9-15.userapi.com/impf/c639531/v639531342/b936/H9aCa8TeI68.jpg?size=1240x775&amp;quality=96&amp;sign=4c86e071989d36e66feb019031869b5d&amp;type=album"/>
          <p:cNvPicPr>
            <a:picLocks noChangeAspect="1" noChangeArrowheads="1"/>
          </p:cNvPicPr>
          <p:nvPr/>
        </p:nvPicPr>
        <p:blipFill>
          <a:blip r:embed="rId7" cstate="print"/>
          <a:srcRect l="37157" r="19016"/>
          <a:stretch>
            <a:fillRect/>
          </a:stretch>
        </p:blipFill>
        <p:spPr bwMode="auto">
          <a:xfrm>
            <a:off x="827584" y="3501008"/>
            <a:ext cx="181778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s://sun9-81.userapi.com/impf/c639531/v639531342/bb41/ZgzNG7HQF4c.jpg?size=519x800&amp;quality=96&amp;sign=f6234e28eb7efbf69577fc0c5965005f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501008"/>
            <a:ext cx="168174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http://leratrunova.ru/wp-content/uploads/2013/11/img070-Copie.jpg"/>
          <p:cNvPicPr>
            <a:picLocks noChangeAspect="1" noChangeArrowheads="1"/>
          </p:cNvPicPr>
          <p:nvPr/>
        </p:nvPicPr>
        <p:blipFill>
          <a:blip r:embed="rId9" cstate="print"/>
          <a:srcRect l="4017" t="4478" r="3602" b="4478"/>
          <a:stretch>
            <a:fillRect/>
          </a:stretch>
        </p:blipFill>
        <p:spPr bwMode="auto">
          <a:xfrm>
            <a:off x="6588224" y="3501008"/>
            <a:ext cx="192331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batenka.ru/media/images/devochka-02.width-1280.pngquality-80.jpegquality-8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571744"/>
            <a:ext cx="5932716" cy="395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251520" y="3284984"/>
            <a:ext cx="864399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Основные особенности речи у детей с РАС</a:t>
            </a:r>
          </a:p>
          <a:p>
            <a:pPr algn="just">
              <a:spcBef>
                <a:spcPct val="0"/>
              </a:spcBef>
            </a:pP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4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мутизм</a:t>
            </a: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(отсутствие речи);</a:t>
            </a:r>
          </a:p>
          <a:p>
            <a:pPr algn="just">
              <a:spcBef>
                <a:spcPct val="0"/>
              </a:spcBef>
            </a:pP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4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эхолалии</a:t>
            </a: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(повторение слов, фраз, сказанных другими);</a:t>
            </a:r>
          </a:p>
          <a:p>
            <a:pPr algn="just">
              <a:spcBef>
                <a:spcPct val="0"/>
              </a:spcBef>
            </a:pP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4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фонографичность</a:t>
            </a: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(«</a:t>
            </a:r>
            <a:r>
              <a:rPr lang="ru-RU" sz="24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попугайность</a:t>
            </a: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») речи (запоминание и воспроизведение фраз, текстов без понимания их смысла); </a:t>
            </a:r>
          </a:p>
          <a:p>
            <a:pPr algn="just">
              <a:spcBef>
                <a:spcPct val="0"/>
              </a:spcBef>
            </a:pP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-неспособность вести диалог;</a:t>
            </a:r>
          </a:p>
          <a:p>
            <a:pPr algn="just">
              <a:spcBef>
                <a:spcPct val="0"/>
              </a:spcBef>
            </a:pP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-отсутствие обращения в речи</a:t>
            </a:r>
            <a:r>
              <a:rPr lang="ru-RU" sz="2400" b="1" dirty="0" smtClean="0">
                <a:solidFill>
                  <a:srgbClr val="660066"/>
                </a:solidFill>
              </a:rPr>
              <a:t>;</a:t>
            </a:r>
            <a:endParaRPr lang="ru-RU" sz="2400" b="1" dirty="0" smtClean="0">
              <a:solidFill>
                <a:srgbClr val="660066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                                     -автономность речи;</a:t>
            </a:r>
          </a:p>
          <a:p>
            <a:pPr algn="just">
              <a:spcBef>
                <a:spcPct val="0"/>
              </a:spcBef>
            </a:pP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                                     -позднее появление в речи личных</a:t>
            </a:r>
          </a:p>
          <a:p>
            <a:pPr algn="just">
              <a:spcBef>
                <a:spcPct val="0"/>
              </a:spcBef>
            </a:pP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                                     </a:t>
            </a:r>
            <a:r>
              <a:rPr lang="ru-RU" sz="2400" b="1" dirty="0" smtClean="0">
                <a:solidFill>
                  <a:srgbClr val="660066"/>
                </a:solidFill>
              </a:rPr>
              <a:t>местоимений;</a:t>
            </a:r>
            <a:endParaRPr lang="ru-RU" sz="2400" b="1" dirty="0" smtClean="0">
              <a:solidFill>
                <a:srgbClr val="660066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                                     -нарушение семантики;</a:t>
            </a:r>
          </a:p>
          <a:p>
            <a:pPr algn="just">
              <a:spcBef>
                <a:spcPct val="0"/>
              </a:spcBef>
            </a:pP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                                     -неологизмы;</a:t>
            </a:r>
          </a:p>
          <a:p>
            <a:pPr algn="just">
              <a:spcBef>
                <a:spcPct val="0"/>
              </a:spcBef>
            </a:pP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                                     -нарушения грамматического строя речи;</a:t>
            </a:r>
          </a:p>
          <a:p>
            <a:pPr algn="just">
              <a:spcBef>
                <a:spcPct val="0"/>
              </a:spcBef>
            </a:pP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                                     -нарушения звукопроизношения;</a:t>
            </a:r>
          </a:p>
          <a:p>
            <a:pPr algn="just">
              <a:spcBef>
                <a:spcPct val="0"/>
              </a:spcBef>
            </a:pP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                                     -нарушения просодических компонентов</a:t>
            </a:r>
          </a:p>
          <a:p>
            <a:pPr algn="just">
              <a:spcBef>
                <a:spcPct val="0"/>
              </a:spcBef>
            </a:pP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                                      </a:t>
            </a:r>
            <a:r>
              <a:rPr lang="ru-RU" sz="2400" b="1" dirty="0" smtClean="0">
                <a:solidFill>
                  <a:srgbClr val="660066"/>
                </a:solidFill>
              </a:rPr>
              <a:t>речи.</a:t>
            </a:r>
            <a:endParaRPr lang="ru-RU" sz="2400" b="1" dirty="0" smtClean="0">
              <a:solidFill>
                <a:srgbClr val="660066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endParaRPr lang="ru-RU" sz="24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endParaRPr lang="ru-RU" sz="24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endParaRPr lang="ru-RU" sz="28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3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9" y="0"/>
            <a:ext cx="91387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batenka.ru/media/images/kubiki2-01.width-1280.pngquality-80.jpegquality-80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11960" y="4005064"/>
            <a:ext cx="4640595" cy="2447914"/>
          </a:xfrm>
          <a:prstGeom prst="rect">
            <a:avLst/>
          </a:prstGeom>
          <a:noFill/>
        </p:spPr>
      </p:pic>
      <p:pic>
        <p:nvPicPr>
          <p:cNvPr id="9" name="Picture 2" descr="https://batenka.ru/media/images/kubiki2-01.width-1280.pngquality-80.jpegquality-80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8" y="4077072"/>
            <a:ext cx="4640595" cy="2447914"/>
          </a:xfrm>
          <a:prstGeom prst="rect">
            <a:avLst/>
          </a:prstGeom>
          <a:noFill/>
        </p:spPr>
      </p:pic>
      <p:pic>
        <p:nvPicPr>
          <p:cNvPr id="1026" name="Picture 2" descr="C:\Users\Work02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 l="2128" r="2624"/>
          <a:stretch>
            <a:fillRect/>
          </a:stretch>
        </p:blipFill>
        <p:spPr bwMode="auto">
          <a:xfrm>
            <a:off x="395536" y="332656"/>
            <a:ext cx="605173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9" y="0"/>
            <a:ext cx="9138701" cy="685800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Picture 5" descr="C:\Users\Work02\Downloads\76749bc50e162166725c7c9492fa61ad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516216" y="692696"/>
            <a:ext cx="2195681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588224" y="4149080"/>
            <a:ext cx="2232248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Карпенкова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И. В.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старший научный сотрудник НМЦ ИПИО МГППУ, специалист центра «Наш солнечный мир»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9552" y="4221088"/>
            <a:ext cx="5832648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Сайт реабилитационного центра для детей с РАС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«Наш солнечный мир»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9" y="0"/>
            <a:ext cx="91387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endParaRPr lang="ru-RU" sz="2400" b="1" i="1" dirty="0">
              <a:solidFill>
                <a:srgbClr val="660066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3" name="Picture 2" descr="https://arhlib.ru/wp-content/uploads/2021/05/44375-2048x1399-1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10000" contrast="40000"/>
          </a:blip>
          <a:srcRect/>
          <a:stretch>
            <a:fillRect/>
          </a:stretch>
        </p:blipFill>
        <p:spPr bwMode="auto">
          <a:xfrm>
            <a:off x="2195736" y="2492896"/>
            <a:ext cx="5256584" cy="359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Капля 14"/>
          <p:cNvSpPr/>
          <p:nvPr/>
        </p:nvSpPr>
        <p:spPr>
          <a:xfrm rot="4742805">
            <a:off x="580640" y="1734398"/>
            <a:ext cx="1728192" cy="1656184"/>
          </a:xfrm>
          <a:prstGeom prst="teardrop">
            <a:avLst>
              <a:gd name="adj" fmla="val 122731"/>
            </a:avLst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 rot="2273529">
            <a:off x="709540" y="2254379"/>
            <a:ext cx="1810544" cy="7060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Привет!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Капля 16"/>
          <p:cNvSpPr/>
          <p:nvPr/>
        </p:nvSpPr>
        <p:spPr>
          <a:xfrm rot="6093223">
            <a:off x="2604051" y="589014"/>
            <a:ext cx="1728192" cy="1656184"/>
          </a:xfrm>
          <a:prstGeom prst="teardrop">
            <a:avLst>
              <a:gd name="adj" fmla="val 133388"/>
            </a:avLst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 rot="2959967">
            <a:off x="2710949" y="1063890"/>
            <a:ext cx="1868796" cy="6977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тебя зовут?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Капля 18"/>
          <p:cNvSpPr/>
          <p:nvPr/>
        </p:nvSpPr>
        <p:spPr>
          <a:xfrm rot="10237445">
            <a:off x="5991506" y="678388"/>
            <a:ext cx="1728192" cy="1656184"/>
          </a:xfrm>
          <a:prstGeom prst="teardrop">
            <a:avLst>
              <a:gd name="adj" fmla="val 131805"/>
            </a:avLst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 rot="18591183">
            <a:off x="5656349" y="996681"/>
            <a:ext cx="1868796" cy="6977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Давай дружить!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5214974" cy="6429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</a:rPr>
              <a:t>Альтернативная коммуникация</a:t>
            </a:r>
            <a:endParaRPr lang="ru-RU" sz="2800" b="1" dirty="0">
              <a:solidFill>
                <a:srgbClr val="660066"/>
              </a:solidFill>
            </a:endParaRPr>
          </a:p>
        </p:txBody>
      </p:sp>
      <p:pic>
        <p:nvPicPr>
          <p:cNvPr id="1026" name="Picture 2" descr="https://cf.ppt-online.org/files/slide/r/rpGsZyxjowYOB2SlbecQANDC0W1FzuPfdUM5Lq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496" y="3786190"/>
            <a:ext cx="3368561" cy="2523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perekladu.com/local/image/644/000/2016-01-19-makaton-450@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44720"/>
            <a:ext cx="3292076" cy="2055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0" name="AutoShape 6" descr="https://arprussia.ru/upload/iblock/f28/f286efbd8b28f03a330167153210450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sun9-26.userapi.com/impg/c858220/v858220645/1dc5c1/oeU3MKHsWtY.jpg?size=438x341&amp;quality=96&amp;sign=917eb21a0fdf19530f68f15f96b4db0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348880"/>
            <a:ext cx="3312368" cy="2578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ttps://batenka.ru/media/images/ochki2-01.width-1280.pngquality-80.jpegquality-80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3491880" y="332656"/>
            <a:ext cx="6405554" cy="2145861"/>
          </a:xfrm>
          <a:prstGeom prst="rect">
            <a:avLst/>
          </a:prstGeom>
          <a:noFill/>
        </p:spPr>
      </p:pic>
      <p:pic>
        <p:nvPicPr>
          <p:cNvPr id="9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9" y="0"/>
            <a:ext cx="9138701" cy="6858000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4499992" y="5229200"/>
            <a:ext cx="3672408" cy="864096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5301209"/>
            <a:ext cx="27974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 хочу гулять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499992" y="1844824"/>
            <a:ext cx="331236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PECS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364333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660066"/>
                </a:solidFill>
              </a:rPr>
              <a:t>Облегченная коммуникация</a:t>
            </a:r>
            <a:r>
              <a:rPr lang="en-US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smtClean="0">
                <a:solidFill>
                  <a:srgbClr val="660066"/>
                </a:solidFill>
              </a:rPr>
              <a:t/>
            </a:r>
            <a:br>
              <a:rPr lang="ru-RU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>Facilitated Communication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en-US" sz="3200" b="1" dirty="0" smtClean="0">
                <a:solidFill>
                  <a:srgbClr val="660066"/>
                </a:solidFill>
              </a:rPr>
              <a:t>(FC) –</a:t>
            </a:r>
            <a:r>
              <a:rPr lang="en-US" sz="3200" b="1" dirty="0" smtClean="0">
                <a:solidFill>
                  <a:srgbClr val="990000"/>
                </a:solidFill>
              </a:rPr>
              <a:t/>
            </a:r>
            <a:br>
              <a:rPr lang="en-US" sz="3200" b="1" dirty="0" smtClean="0">
                <a:solidFill>
                  <a:srgbClr val="990000"/>
                </a:solidFill>
              </a:rPr>
            </a:b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660066"/>
                </a:solidFill>
              </a:rPr>
              <a:t>это форма альтернативной и дополнительной коммуникации (AAC), в которой люди с ограниченными возможностями и нарушениями общения выражают себя, набирая с клавиатуры или коммуникативной доски.</a:t>
            </a:r>
            <a:br>
              <a:rPr lang="ru-RU" sz="3200" dirty="0" smtClean="0">
                <a:solidFill>
                  <a:srgbClr val="660066"/>
                </a:solidFill>
              </a:rPr>
            </a:br>
            <a:r>
              <a:rPr lang="ru-RU" sz="3200" dirty="0" smtClean="0">
                <a:solidFill>
                  <a:srgbClr val="660066"/>
                </a:solidFill>
              </a:rPr>
              <a:t> 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en-US" sz="3200" b="1" dirty="0" smtClean="0">
                <a:solidFill>
                  <a:srgbClr val="9900CC"/>
                </a:solidFill>
              </a:rPr>
              <a:t/>
            </a:r>
            <a:br>
              <a:rPr lang="en-US" sz="3200" b="1" dirty="0" smtClean="0">
                <a:solidFill>
                  <a:srgbClr val="9900CC"/>
                </a:solidFill>
              </a:rPr>
            </a:b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1030" name="AutoShape 6" descr="https://arprussia.ru/upload/iblock/f28/f286efbd8b28f03a330167153210450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https://batenka.ru/media/images/hand_transp-0111.width-1280.pngquality-80.jpegquality-80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99592" y="3514725"/>
            <a:ext cx="7620000" cy="33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9" y="0"/>
            <a:ext cx="9138701" cy="685800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8434" name="AutoShape 2" descr="https://www.clipartkey.com/mpngs/m/9-94512_transparent-children-reading-clipart-boy-reading-clipart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s://batenka.ru/media/images/devochka-02.width-1280.pngquality-80.jpegquality-8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571744"/>
            <a:ext cx="5932716" cy="395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395536" y="2420888"/>
            <a:ext cx="9217024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660066"/>
                </a:solidFill>
              </a:rPr>
              <a:t/>
            </a:r>
            <a:br>
              <a:rPr lang="ru-RU" sz="4000" b="1" dirty="0" smtClean="0">
                <a:solidFill>
                  <a:srgbClr val="660066"/>
                </a:solidFill>
              </a:rPr>
            </a:br>
            <a:r>
              <a:rPr lang="ru-RU" sz="3200" b="1" dirty="0" smtClean="0">
                <a:solidFill>
                  <a:srgbClr val="660066"/>
                </a:solidFill>
              </a:rPr>
              <a:t/>
            </a:r>
            <a:br>
              <a:rPr lang="ru-RU" sz="3200" b="1" dirty="0" smtClean="0">
                <a:solidFill>
                  <a:srgbClr val="660066"/>
                </a:solidFill>
              </a:rPr>
            </a:br>
            <a:r>
              <a:rPr lang="ru-RU" sz="3200" b="1" dirty="0" smtClean="0">
                <a:solidFill>
                  <a:srgbClr val="660066"/>
                </a:solidFill>
              </a:rPr>
              <a:t>                     - ЧТЕНИЕ</a:t>
            </a:r>
            <a:br>
              <a:rPr lang="ru-RU" sz="3200" b="1" dirty="0" smtClean="0">
                <a:solidFill>
                  <a:srgbClr val="660066"/>
                </a:solidFill>
              </a:rPr>
            </a:br>
            <a:r>
              <a:rPr lang="ru-RU" sz="3200" b="1" dirty="0" smtClean="0">
                <a:solidFill>
                  <a:srgbClr val="660066"/>
                </a:solidFill>
              </a:rPr>
              <a:t>                     - ВОСПРИЯТИЕ И ПОНИМАНИЕ РЕЧИ</a:t>
            </a:r>
            <a:br>
              <a:rPr lang="ru-RU" sz="3200" b="1" dirty="0" smtClean="0">
                <a:solidFill>
                  <a:srgbClr val="660066"/>
                </a:solidFill>
              </a:rPr>
            </a:br>
            <a:r>
              <a:rPr lang="ru-RU" sz="3200" b="1" dirty="0" smtClean="0">
                <a:solidFill>
                  <a:srgbClr val="660066"/>
                </a:solidFill>
              </a:rPr>
              <a:t>                     - ФОРМУЛИРОВАНИЕ СОБСТВЕННЫХ</a:t>
            </a:r>
            <a:br>
              <a:rPr lang="ru-RU" sz="3200" b="1" dirty="0" smtClean="0">
                <a:solidFill>
                  <a:srgbClr val="660066"/>
                </a:solidFill>
              </a:rPr>
            </a:br>
            <a:r>
              <a:rPr lang="ru-RU" sz="3200" b="1" dirty="0" smtClean="0">
                <a:solidFill>
                  <a:srgbClr val="660066"/>
                </a:solidFill>
              </a:rPr>
              <a:t>                       РЕЧЕВЫХ ВЫСКАЗЫВАНИЙ</a:t>
            </a:r>
            <a:br>
              <a:rPr lang="ru-RU" sz="3200" b="1" dirty="0" smtClean="0">
                <a:solidFill>
                  <a:srgbClr val="660066"/>
                </a:solidFill>
              </a:rPr>
            </a:br>
            <a:r>
              <a:rPr lang="ru-RU" sz="3200" b="1" dirty="0" smtClean="0">
                <a:solidFill>
                  <a:srgbClr val="660066"/>
                </a:solidFill>
              </a:rPr>
              <a:t>                     - НАБОР ТЕКСТА С КЛАВИАТУРЫ</a:t>
            </a:r>
            <a:endParaRPr lang="ru-RU" sz="3200" b="1" dirty="0">
              <a:solidFill>
                <a:srgbClr val="660066"/>
              </a:solidFill>
            </a:endParaRPr>
          </a:p>
        </p:txBody>
      </p:sp>
      <p:pic>
        <p:nvPicPr>
          <p:cNvPr id="11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9" y="0"/>
            <a:ext cx="913870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76470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66"/>
                </a:solidFill>
              </a:rPr>
              <a:t>ФОРМИРОВАНИЕ НАВЫКОВ ПИСЬМЕННОЙ КОММУНИКАЦИИ</a:t>
            </a:r>
            <a:endParaRPr lang="ru-RU" sz="36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86808" cy="3643338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 smtClean="0">
                <a:solidFill>
                  <a:srgbClr val="660066"/>
                </a:solidFill>
              </a:rPr>
              <a:t> </a:t>
            </a:r>
            <a:br>
              <a:rPr lang="ru-RU" sz="3100" b="1" dirty="0" smtClean="0">
                <a:solidFill>
                  <a:srgbClr val="660066"/>
                </a:solidFill>
              </a:rPr>
            </a:br>
            <a:r>
              <a:rPr lang="en-US" sz="2700" b="1" dirty="0" smtClean="0">
                <a:solidFill>
                  <a:srgbClr val="9900CC"/>
                </a:solidFill>
              </a:rPr>
              <a:t/>
            </a:r>
            <a:br>
              <a:rPr lang="en-US" sz="2700" b="1" dirty="0" smtClean="0">
                <a:solidFill>
                  <a:srgbClr val="9900CC"/>
                </a:solidFill>
              </a:rPr>
            </a:br>
            <a:endParaRPr lang="ru-RU" sz="2700" b="1" dirty="0">
              <a:solidFill>
                <a:srgbClr val="9900CC"/>
              </a:solidFill>
            </a:endParaRPr>
          </a:p>
        </p:txBody>
      </p:sp>
      <p:sp>
        <p:nvSpPr>
          <p:cNvPr id="1030" name="AutoShape 6" descr="https://arprussia.ru/upload/iblock/f28/f286efbd8b28f03a330167153210450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9" y="0"/>
            <a:ext cx="9138701" cy="6858000"/>
          </a:xfrm>
          <a:prstGeom prst="rect">
            <a:avLst/>
          </a:prstGeom>
          <a:noFill/>
        </p:spPr>
      </p:pic>
      <p:pic>
        <p:nvPicPr>
          <p:cNvPr id="6" name="Picture 6" descr="https://batenka.ru/media/images/ochki2-01.width-1280.pngquality-80.jpegquality-80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91880" y="476672"/>
            <a:ext cx="6405554" cy="2145861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276872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66"/>
                </a:solidFill>
              </a:rPr>
              <a:t>Метод облегченной коммуникации применяется при </a:t>
            </a:r>
          </a:p>
          <a:p>
            <a:pPr algn="ctr"/>
            <a:r>
              <a:rPr lang="ru-RU" sz="3600" b="1" i="1" dirty="0" smtClean="0">
                <a:solidFill>
                  <a:srgbClr val="CC3300"/>
                </a:solidFill>
              </a:rPr>
              <a:t>тяжелых поражениях речи </a:t>
            </a:r>
          </a:p>
          <a:p>
            <a:pPr algn="ctr"/>
            <a:r>
              <a:rPr lang="ru-RU" sz="3600" b="1" dirty="0" smtClean="0">
                <a:solidFill>
                  <a:srgbClr val="660066"/>
                </a:solidFill>
              </a:rPr>
              <a:t>у детей и взрослых с аутизмом, ДЦП, травмами головного мозга, синдромом Дауна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endParaRPr lang="ru-RU" sz="36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81128"/>
            <a:ext cx="8229600" cy="1287016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rgbClr val="660066"/>
                </a:solidFill>
              </a:rPr>
              <a:t>Розмари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</a:rPr>
              <a:t>Кроссли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br>
              <a:rPr lang="ru-RU" sz="3200" b="1" dirty="0" smtClean="0">
                <a:solidFill>
                  <a:srgbClr val="660066"/>
                </a:solidFill>
              </a:rPr>
            </a:br>
            <a:r>
              <a:rPr lang="ru-RU" sz="2400" b="1" dirty="0" smtClean="0">
                <a:solidFill>
                  <a:srgbClr val="660066"/>
                </a:solidFill>
              </a:rPr>
              <a:t>австралийский педагог, специалист по работе с детьми и взрослыми с тяжелыми нарушениями коммуникации, создатель техники облегченной коммуникации с </a:t>
            </a:r>
            <a:r>
              <a:rPr lang="ru-RU" sz="2400" b="1" dirty="0" err="1" smtClean="0">
                <a:solidFill>
                  <a:srgbClr val="660066"/>
                </a:solidFill>
              </a:rPr>
              <a:t>неговорящими</a:t>
            </a:r>
            <a:r>
              <a:rPr lang="ru-RU" sz="2400" b="1" dirty="0" smtClean="0">
                <a:solidFill>
                  <a:srgbClr val="660066"/>
                </a:solidFill>
              </a:rPr>
              <a:t> людьми (</a:t>
            </a:r>
            <a:r>
              <a:rPr lang="ru-RU" sz="2400" b="1" dirty="0" err="1" smtClean="0">
                <a:solidFill>
                  <a:srgbClr val="660066"/>
                </a:solidFill>
              </a:rPr>
              <a:t>Facilitated</a:t>
            </a:r>
            <a:r>
              <a:rPr lang="ru-RU" sz="2400" b="1" dirty="0" smtClean="0">
                <a:solidFill>
                  <a:srgbClr val="660066"/>
                </a:solidFill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</a:rPr>
              <a:t>Communication</a:t>
            </a:r>
            <a:r>
              <a:rPr lang="ru-RU" sz="2400" b="1" dirty="0" smtClean="0">
                <a:solidFill>
                  <a:srgbClr val="660066"/>
                </a:solidFill>
              </a:rPr>
              <a:t>, FC)</a:t>
            </a:r>
            <a:endParaRPr lang="ru-RU" sz="2400" b="1" dirty="0">
              <a:solidFill>
                <a:srgbClr val="660066"/>
              </a:solidFill>
            </a:endParaRPr>
          </a:p>
        </p:txBody>
      </p:sp>
      <p:pic>
        <p:nvPicPr>
          <p:cNvPr id="35842" name="Picture 2" descr="https://invaworld.ru/wp-content/uploads/2018/02/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5436604" cy="3624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9" y="0"/>
            <a:ext cx="91387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7410" name="Picture 2" descr="https://i.livelib.ru/workpic/1002932732/200/ca8a/work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1600" y="548680"/>
            <a:ext cx="2360918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340768"/>
            <a:ext cx="655272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E005C"/>
                </a:solidFill>
              </a:rPr>
              <a:t>Дуглас </a:t>
            </a:r>
            <a:r>
              <a:rPr lang="ru-RU" sz="3200" b="1" dirty="0" err="1" smtClean="0">
                <a:solidFill>
                  <a:srgbClr val="2E005C"/>
                </a:solidFill>
              </a:rPr>
              <a:t>Биклен</a:t>
            </a:r>
            <a:r>
              <a:rPr lang="en-US" sz="2400" b="1" dirty="0" smtClean="0">
                <a:solidFill>
                  <a:srgbClr val="2E005C"/>
                </a:solidFill>
              </a:rPr>
              <a:t/>
            </a:r>
            <a:br>
              <a:rPr lang="en-US" sz="2400" b="1" dirty="0" smtClean="0">
                <a:solidFill>
                  <a:srgbClr val="2E005C"/>
                </a:solidFill>
              </a:rPr>
            </a:br>
            <a:r>
              <a:rPr lang="ru-RU" sz="2400" b="1" dirty="0" smtClean="0">
                <a:solidFill>
                  <a:srgbClr val="2E005C"/>
                </a:solidFill>
              </a:rPr>
              <a:t>доктор философии </a:t>
            </a:r>
            <a:r>
              <a:rPr lang="ru-RU" sz="2400" b="1" dirty="0" err="1" smtClean="0">
                <a:solidFill>
                  <a:srgbClr val="2E005C"/>
                </a:solidFill>
              </a:rPr>
              <a:t>Сиракузского</a:t>
            </a:r>
            <a:r>
              <a:rPr lang="ru-RU" sz="2400" b="1" dirty="0" smtClean="0">
                <a:solidFill>
                  <a:srgbClr val="2E005C"/>
                </a:solidFill>
              </a:rPr>
              <a:t> университета,</a:t>
            </a:r>
            <a:r>
              <a:rPr lang="ru-RU" sz="2000" b="1" dirty="0" smtClean="0">
                <a:solidFill>
                  <a:srgbClr val="2E005C"/>
                </a:solidFill>
              </a:rPr>
              <a:t> </a:t>
            </a:r>
            <a:r>
              <a:rPr lang="ru-RU" sz="2400" b="1" dirty="0" smtClean="0">
                <a:solidFill>
                  <a:srgbClr val="2E005C"/>
                </a:solidFill>
              </a:rPr>
              <a:t>специализируется на интеграции в школу, аутизме, облегчении общения, входит в исполнительный совет Национального комитета по аутизму, представил технику облегченной коммуникации в Соединенных Штатах из Австралии в 1989 году</a:t>
            </a:r>
            <a:endParaRPr lang="ru-RU" sz="2400" b="1" dirty="0">
              <a:solidFill>
                <a:srgbClr val="2E005C"/>
              </a:solidFill>
            </a:endParaRPr>
          </a:p>
        </p:txBody>
      </p:sp>
      <p:sp>
        <p:nvSpPr>
          <p:cNvPr id="2050" name="AutoShape 2" descr="Дуглас Бикл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Svetlanasvet\Desktop\Облегченная коммуникация\Biklen2012.jpg"/>
          <p:cNvPicPr>
            <a:picLocks noChangeAspect="1" noChangeArrowheads="1"/>
          </p:cNvPicPr>
          <p:nvPr/>
        </p:nvPicPr>
        <p:blipFill>
          <a:blip r:embed="rId2" cstate="print"/>
          <a:srcRect t="13158" b="7895"/>
          <a:stretch>
            <a:fillRect/>
          </a:stretch>
        </p:blipFill>
        <p:spPr bwMode="auto">
          <a:xfrm>
            <a:off x="395536" y="908720"/>
            <a:ext cx="1824203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9" y="0"/>
            <a:ext cx="9138701" cy="685800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906" t="11268" r="2024" b="5634"/>
          <a:stretch>
            <a:fillRect/>
          </a:stretch>
        </p:blipFill>
        <p:spPr bwMode="auto">
          <a:xfrm>
            <a:off x="1763688" y="3645024"/>
            <a:ext cx="5616624" cy="2761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batenka.ru/media/images/kubiki2-01.width-1280.pngquality-80.jpegquality-80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07053" y="5150510"/>
            <a:ext cx="3236947" cy="1707490"/>
          </a:xfrm>
          <a:prstGeom prst="rect">
            <a:avLst/>
          </a:prstGeom>
          <a:noFill/>
        </p:spPr>
      </p:pic>
      <p:pic>
        <p:nvPicPr>
          <p:cNvPr id="4" name="Picture 2" descr="https://batenka.ru/media/images/kubiki2-01.width-1280.pngquality-80.jpegquality-80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87824" y="5150510"/>
            <a:ext cx="3236947" cy="1707490"/>
          </a:xfrm>
          <a:prstGeom prst="rect">
            <a:avLst/>
          </a:prstGeom>
          <a:noFill/>
        </p:spPr>
      </p:pic>
      <p:pic>
        <p:nvPicPr>
          <p:cNvPr id="5" name="Picture 2" descr="https://batenka.ru/media/images/kubiki2-01.width-1280.pngquality-80.jpegquality-80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5085184"/>
            <a:ext cx="3360788" cy="177281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851920" y="764704"/>
            <a:ext cx="5061248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Формы поддержки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ребёнка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C:\Users\Svetlanasvet\Desktop\2.png"/>
          <p:cNvPicPr>
            <a:picLocks noChangeAspect="1" noChangeArrowheads="1"/>
          </p:cNvPicPr>
          <p:nvPr/>
        </p:nvPicPr>
        <p:blipFill>
          <a:blip r:embed="rId4" cstate="print"/>
          <a:srcRect r="40521" b="23518"/>
          <a:stretch>
            <a:fillRect/>
          </a:stretch>
        </p:blipFill>
        <p:spPr bwMode="auto">
          <a:xfrm>
            <a:off x="4572000" y="2708920"/>
            <a:ext cx="3297155" cy="2384831"/>
          </a:xfrm>
          <a:prstGeom prst="rect">
            <a:avLst/>
          </a:prstGeom>
          <a:noFill/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0" y="5013176"/>
            <a:ext cx="9144000" cy="712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srgbClr val="66006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кисть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запястье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локоть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плечо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3" descr="C:\Users\Svetlanasvet\Desktop\1.png"/>
          <p:cNvPicPr>
            <a:picLocks noChangeAspect="1" noChangeArrowheads="1"/>
          </p:cNvPicPr>
          <p:nvPr/>
        </p:nvPicPr>
        <p:blipFill>
          <a:blip r:embed="rId5" cstate="print"/>
          <a:srcRect r="40070" b="21759"/>
          <a:stretch>
            <a:fillRect/>
          </a:stretch>
        </p:blipFill>
        <p:spPr bwMode="auto">
          <a:xfrm>
            <a:off x="1115616" y="2708920"/>
            <a:ext cx="3326713" cy="2442998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3CA9-F251-4900-B9FF-2EDD70EA401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55172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660066"/>
                </a:solidFill>
              </a:rPr>
              <a:t>2. Эмоциональная                   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</a:rPr>
              <a:t>3. Коммуникативная</a:t>
            </a:r>
            <a:endParaRPr lang="ru-RU" sz="2400" dirty="0">
              <a:solidFill>
                <a:srgbClr val="660066"/>
              </a:solidFill>
            </a:endParaRPr>
          </a:p>
        </p:txBody>
      </p:sp>
      <p:pic>
        <p:nvPicPr>
          <p:cNvPr id="12" name="Picture 8" descr="https://phonoteka.org/uploads/posts/2021-04/1618486791_43-p-belii-fon-dlya-teksta-44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38701" cy="6858000"/>
          </a:xfrm>
          <a:prstGeom prst="rect">
            <a:avLst/>
          </a:prstGeom>
          <a:noFill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620688"/>
            <a:ext cx="2880320" cy="1867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076056" y="1988840"/>
            <a:ext cx="2301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ctr">
              <a:buFontTx/>
              <a:buAutoNum type="arabicPeriod"/>
            </a:pPr>
            <a:r>
              <a:rPr lang="ru-RU" sz="2400" b="1" dirty="0" smtClean="0">
                <a:solidFill>
                  <a:srgbClr val="660066"/>
                </a:solidFill>
              </a:rPr>
              <a:t>Физическая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4608</TotalTime>
  <Words>382</Words>
  <Application>Microsoft Office PowerPoint</Application>
  <PresentationFormat>Экран (4:3)</PresentationFormat>
  <Paragraphs>97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</vt:lpstr>
      <vt:lpstr>Слайд 2</vt:lpstr>
      <vt:lpstr>Альтернативная коммуникация</vt:lpstr>
      <vt:lpstr>Облегченная коммуникация  Facilitated Communication (FC) –  это форма альтернативной и дополнительной коммуникации (AAC), в которой люди с ограниченными возможностями и нарушениями общения выражают себя, набирая с клавиатуры или коммуникативной доски.    </vt:lpstr>
      <vt:lpstr>                       - ЧТЕНИЕ                      - ВОСПРИЯТИЕ И ПОНИМАНИЕ РЕЧИ                      - ФОРМУЛИРОВАНИЕ СОБСТВЕННЫХ                        РЕЧЕВЫХ ВЫСКАЗЫВАНИЙ                      - НАБОР ТЕКСТА С КЛАВИАТУРЫ</vt:lpstr>
      <vt:lpstr>   </vt:lpstr>
      <vt:lpstr>Розмари Кроссли  австралийский педагог, специалист по работе с детьми и взрослыми с тяжелыми нарушениями коммуникации, создатель техники облегченной коммуникации с неговорящими людьми (Facilitated Communication, FC)</vt:lpstr>
      <vt:lpstr>Дуглас Биклен доктор философии Сиракузского университета, специализируется на интеграции в школу, аутизме, облегчении общения, входит в исполнительный совет Национального комитета по аутизму, представил технику облегченной коммуникации в Соединенных Штатах из Австралии в 1989 году</vt:lpstr>
      <vt:lpstr>Слайд 9</vt:lpstr>
      <vt:lpstr>Слайд 10</vt:lpstr>
      <vt:lpstr>Слайд 11</vt:lpstr>
      <vt:lpstr>Глобальное чтение + метод облегченной коммуникации        </vt:lpstr>
      <vt:lpstr> Глобальное чтение +  аналитико-синтетическое чтение</vt:lpstr>
      <vt:lpstr>  Составление предложения по картинке  и набор на компьютере  </vt:lpstr>
      <vt:lpstr>Методика формирования навыков речевой коммуникации у детей с РАС</vt:lpstr>
      <vt:lpstr>Комментирование действий, описание будущих событий, умение поддержать диалог</vt:lpstr>
      <vt:lpstr>Умение поддержать диалог</vt:lpstr>
      <vt:lpstr>Письменная коммуникация используется…</vt:lpstr>
      <vt:lpstr>Слайд 19</vt:lpstr>
      <vt:lpstr>Слайд 20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“Я не отсталый”   “Не говорите обо мне так, словно меня здесь нет”   “Я не глупый”   “Не могу себя контролировать”   “Не смейтесь надо мной”</dc:title>
  <dc:creator>Svetlanasvet</dc:creator>
  <cp:lastModifiedBy>Логопед</cp:lastModifiedBy>
  <cp:revision>444</cp:revision>
  <dcterms:created xsi:type="dcterms:W3CDTF">2021-08-11T12:58:05Z</dcterms:created>
  <dcterms:modified xsi:type="dcterms:W3CDTF">2022-02-24T05:16:24Z</dcterms:modified>
</cp:coreProperties>
</file>