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8" r:id="rId4"/>
    <p:sldId id="262" r:id="rId5"/>
    <p:sldId id="263" r:id="rId6"/>
    <p:sldId id="259" r:id="rId7"/>
    <p:sldId id="278" r:id="rId8"/>
    <p:sldId id="270" r:id="rId9"/>
    <p:sldId id="271" r:id="rId10"/>
    <p:sldId id="272" r:id="rId11"/>
    <p:sldId id="269" r:id="rId12"/>
    <p:sldId id="274" r:id="rId13"/>
    <p:sldId id="275" r:id="rId14"/>
    <p:sldId id="276" r:id="rId15"/>
    <p:sldId id="273" r:id="rId16"/>
    <p:sldId id="279" r:id="rId17"/>
    <p:sldId id="277" r:id="rId18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2244" y="-5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ntr45.ru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centr45.ru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260648"/>
            <a:ext cx="80023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Департамент образования и науки Курганской области </a:t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ГБУ «Центр помощи детям»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00767" y="4541870"/>
            <a:ext cx="41673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Карманова А.С.,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педагог-психолог 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ЦПМПК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Курганской области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7" y="116633"/>
            <a:ext cx="678390" cy="67839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75581" y="2348880"/>
            <a:ext cx="865042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Особенности организации </a:t>
            </a:r>
          </a:p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комплексного обследования </a:t>
            </a:r>
          </a:p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обучающихся с расстройством аутистического спектра  специалистами ПМПК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86279" y="6252657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25 февраля 2022 г.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1551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96619" y="1196752"/>
            <a:ext cx="8795861" cy="12961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ru-RU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Уровень образования: 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дошкольный, начальный общий, основной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общий, средний общий, общий (для обучающихся с РАС и различной степенью умственной отсталости)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Вариант и срок реализации программы: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Вариант с 1 по 4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1190" y="330511"/>
            <a:ext cx="55446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Заключение ПМПК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7" y="76722"/>
            <a:ext cx="678390" cy="67839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9922753"/>
              </p:ext>
            </p:extLst>
          </p:nvPr>
        </p:nvGraphicFramePr>
        <p:xfrm>
          <a:off x="2123728" y="2780928"/>
          <a:ext cx="4968552" cy="2520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3573"/>
                <a:gridCol w="3194979"/>
              </a:tblGrid>
              <a:tr h="630070"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АООП 8</a:t>
                      </a:r>
                    </a:p>
                    <a:p>
                      <a:endParaRPr lang="ru-RU" sz="18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Вариант 8.1 </a:t>
                      </a: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 4 года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3007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Вариант 8.2 </a:t>
                      </a: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 5 (6)</a:t>
                      </a:r>
                      <a:r>
                        <a:rPr lang="ru-RU" sz="18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лет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30070">
                <a:tc vMerge="1">
                  <a:txBody>
                    <a:bodyPr/>
                    <a:lstStyle/>
                    <a:p>
                      <a:endParaRPr lang="ru-RU" sz="1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Вариант 8.3 </a:t>
                      </a: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  6 лет</a:t>
                      </a:r>
                      <a:endParaRPr lang="ru-RU" sz="18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30070">
                <a:tc vMerge="1">
                  <a:txBody>
                    <a:bodyPr/>
                    <a:lstStyle/>
                    <a:p>
                      <a:endParaRPr lang="ru-RU" sz="1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Вариант 8.4 </a:t>
                      </a: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  6 лет</a:t>
                      </a:r>
                      <a:endParaRPr lang="ru-RU" sz="18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670767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175400"/>
            <a:ext cx="7704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Заключение ПМПК 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980728"/>
            <a:ext cx="8640960" cy="4524315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indent="355600" algn="just">
              <a:buFont typeface="Arial" pitchFamily="34" charset="0"/>
              <a:buChar char="•"/>
            </a:pPr>
            <a:r>
              <a:rPr lang="ru-RU" b="1" dirty="0">
                <a:latin typeface="Arial" pitchFamily="34" charset="0"/>
                <a:cs typeface="Arial" pitchFamily="34" charset="0"/>
              </a:rPr>
              <a:t>Реализация образовательной программы с применением электронного обучения и дистанционных образовательных технологий:</a:t>
            </a:r>
            <a:r>
              <a:rPr lang="ru-RU" dirty="0">
                <a:latin typeface="Arial" pitchFamily="34" charset="0"/>
                <a:cs typeface="Arial" pitchFamily="34" charset="0"/>
              </a:rPr>
              <a:t> при отсутствии медицинских противопоказаний</a:t>
            </a:r>
          </a:p>
          <a:p>
            <a:pPr indent="355600" algn="just">
              <a:buFont typeface="Arial" pitchFamily="34" charset="0"/>
              <a:buChar char="•"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Специальные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методы обучения:</a:t>
            </a:r>
            <a:r>
              <a:rPr lang="ru-RU" dirty="0">
                <a:latin typeface="Arial" pitchFamily="34" charset="0"/>
                <a:cs typeface="Arial" pitchFamily="34" charset="0"/>
              </a:rPr>
              <a:t> в соответствии с программой</a:t>
            </a:r>
          </a:p>
          <a:p>
            <a:pPr indent="355600" algn="just">
              <a:buFont typeface="Arial" pitchFamily="34" charset="0"/>
              <a:buChar char="•"/>
            </a:pPr>
            <a:r>
              <a:rPr lang="ru-RU" b="1" dirty="0">
                <a:latin typeface="Arial" pitchFamily="34" charset="0"/>
                <a:cs typeface="Arial" pitchFamily="34" charset="0"/>
              </a:rPr>
              <a:t>Специальные учебники:</a:t>
            </a:r>
            <a:r>
              <a:rPr lang="ru-RU" dirty="0">
                <a:latin typeface="Arial" pitchFamily="34" charset="0"/>
                <a:cs typeface="Arial" pitchFamily="34" charset="0"/>
              </a:rPr>
              <a:t> учебники и (или) учебники с электронными приложениями, являющимися их составной частью, учебно-методической литературой и материалами по всем учебным предметам основной образовательной и АООП НОО обучающихся с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РАС (раздел 3, п. 3.3.2 АООП для обучающихся с РАС НОО)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indent="355600" algn="just">
              <a:buFont typeface="Arial" pitchFamily="34" charset="0"/>
              <a:buChar char="•"/>
            </a:pPr>
            <a:r>
              <a:rPr lang="ru-RU" b="1" dirty="0">
                <a:latin typeface="Arial" pitchFamily="34" charset="0"/>
                <a:cs typeface="Arial" pitchFamily="34" charset="0"/>
              </a:rPr>
              <a:t>Специальные учебные пособия:</a:t>
            </a:r>
            <a:r>
              <a:rPr lang="ru-RU" dirty="0">
                <a:latin typeface="Arial" pitchFamily="34" charset="0"/>
                <a:cs typeface="Arial" pitchFamily="34" charset="0"/>
              </a:rPr>
              <a:t> специальные рабочие тетради / специальные дидактические материалы / специальные электронные приложения</a:t>
            </a:r>
          </a:p>
          <a:p>
            <a:pPr indent="355600" algn="just">
              <a:buFont typeface="Arial" pitchFamily="34" charset="0"/>
              <a:buChar char="•"/>
            </a:pPr>
            <a:r>
              <a:rPr lang="ru-RU" b="1" dirty="0">
                <a:latin typeface="Arial" pitchFamily="34" charset="0"/>
                <a:cs typeface="Arial" pitchFamily="34" charset="0"/>
              </a:rPr>
              <a:t>Специальные технические средства обучения:</a:t>
            </a:r>
            <a:r>
              <a:rPr lang="ru-RU" dirty="0">
                <a:latin typeface="Arial" pitchFamily="34" charset="0"/>
                <a:cs typeface="Arial" pitchFamily="34" charset="0"/>
              </a:rPr>
              <a:t> специальные компьютерные инструменты обучения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/ </a:t>
            </a:r>
            <a:r>
              <a:rPr lang="ru-RU" dirty="0">
                <a:latin typeface="Arial" pitchFamily="34" charset="0"/>
                <a:cs typeface="Arial" pitchFamily="34" charset="0"/>
              </a:rPr>
              <a:t>простые технические средства, применяемые для оптимизации процесса письма /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ассистивные</a:t>
            </a:r>
            <a:r>
              <a:rPr lang="ru-RU" dirty="0">
                <a:latin typeface="Arial" pitchFamily="34" charset="0"/>
                <a:cs typeface="Arial" pitchFamily="34" charset="0"/>
              </a:rPr>
              <a:t> и вспомогательные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технологии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5517232"/>
            <a:ext cx="86409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i="1" dirty="0" smtClean="0">
                <a:latin typeface="Arial" pitchFamily="34" charset="0"/>
                <a:cs typeface="Arial" pitchFamily="34" charset="0"/>
              </a:rPr>
              <a:t>Приказ </a:t>
            </a:r>
            <a:r>
              <a:rPr lang="ru-RU" sz="1600" i="1" dirty="0">
                <a:latin typeface="Arial" pitchFamily="34" charset="0"/>
                <a:cs typeface="Arial" pitchFamily="34" charset="0"/>
              </a:rPr>
              <a:t>Министерства образования и науки 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РФ от </a:t>
            </a:r>
            <a:r>
              <a:rPr lang="ru-RU" sz="1600" i="1" dirty="0">
                <a:latin typeface="Arial" pitchFamily="34" charset="0"/>
                <a:cs typeface="Arial" pitchFamily="34" charset="0"/>
              </a:rPr>
              <a:t>9 ноября 2015 г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. № 1309 «Об </a:t>
            </a:r>
            <a:r>
              <a:rPr lang="ru-RU" sz="1600" i="1" dirty="0">
                <a:latin typeface="Arial" pitchFamily="34" charset="0"/>
                <a:cs typeface="Arial" pitchFamily="34" charset="0"/>
              </a:rPr>
              <a:t>утверждении Порядка обеспечения условий доступности для инвалидов объектов и предоставляемых услуг в сфере образования, а также оказания им при этом необходимой помощи»</a:t>
            </a:r>
          </a:p>
        </p:txBody>
      </p:sp>
      <p:pic>
        <p:nvPicPr>
          <p:cNvPr id="6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7" y="116633"/>
            <a:ext cx="678390" cy="67839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42339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66817" y="262164"/>
            <a:ext cx="55446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Заключение ПМПК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57778" y="1988840"/>
            <a:ext cx="8064896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6575" algn="just"/>
            <a:r>
              <a:rPr lang="ru-RU" dirty="0" smtClean="0">
                <a:latin typeface="Arial" pitchFamily="34" charset="0"/>
                <a:cs typeface="Arial" pitchFamily="34" charset="0"/>
              </a:rPr>
              <a:t>Ассистент </a:t>
            </a:r>
            <a:r>
              <a:rPr lang="ru-RU" dirty="0">
                <a:latin typeface="Arial" pitchFamily="34" charset="0"/>
                <a:cs typeface="Arial" pitchFamily="34" charset="0"/>
              </a:rPr>
              <a:t>(помощник) – это работник, который осуществляет помощь в уходе, передвижении, питании и других необходимых действиях с учетом индивидуальных особенностей ребенка с ОВЗ или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ребенка-инвалида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Методические рекомендации Министерства просвещения РФ для специалистов ПМПК по формированию заключений, включающих рекомендации по сопровождению ассистентом (помощником) и (или) тьютором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indent="536575" algn="just"/>
            <a:r>
              <a:rPr lang="ru-RU" sz="1600" i="1" dirty="0">
                <a:latin typeface="Arial" pitchFamily="34" charset="0"/>
                <a:cs typeface="Arial" pitchFamily="34" charset="0"/>
              </a:rPr>
              <a:t>В соответствии с разделом </a:t>
            </a:r>
            <a:r>
              <a:rPr lang="en-US" sz="1600" i="1" dirty="0">
                <a:latin typeface="Arial" pitchFamily="34" charset="0"/>
                <a:cs typeface="Arial" pitchFamily="34" charset="0"/>
              </a:rPr>
              <a:t>III</a:t>
            </a:r>
            <a:r>
              <a:rPr lang="ru-RU" sz="1600" i="1" dirty="0">
                <a:latin typeface="Arial" pitchFamily="34" charset="0"/>
                <a:cs typeface="Arial" pitchFamily="34" charset="0"/>
              </a:rPr>
              <a:t> письма Министерства просвещения Российской Федерации от 20 февраля 2019 г. № ТС-551/07 «О сопровождении образования обучающихся с ОВЗ и инвалидностью» рекомендации о необходимости, периоде предоставлении услуг по сопровождению ассистента (помощника) по оказанию технической помощи обучающихся указывается в заключении ПМПК.</a:t>
            </a:r>
          </a:p>
          <a:p>
            <a:pPr indent="536575" algn="just"/>
            <a:r>
              <a:rPr lang="ru-RU" dirty="0">
                <a:latin typeface="Arial" pitchFamily="34" charset="0"/>
                <a:cs typeface="Arial" pitchFamily="34" charset="0"/>
              </a:rPr>
              <a:t>В случае отсутствия в заключении ПМПК такой рекомендации при необходимости психолого-педагогический консилиум образовательной организации может принять решение о предоставлении услуг ассистента (помощника) обучающемуся с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РАС самостоятельно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7778" y="1213008"/>
            <a:ext cx="8362694" cy="369332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b="1" dirty="0">
                <a:latin typeface="Arial" pitchFamily="34" charset="0"/>
                <a:cs typeface="Arial" pitchFamily="34" charset="0"/>
              </a:rPr>
              <a:t>Предоставление услуг ассистента (помощника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):</a:t>
            </a:r>
          </a:p>
        </p:txBody>
      </p:sp>
      <p:pic>
        <p:nvPicPr>
          <p:cNvPr id="6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7" y="116633"/>
            <a:ext cx="678390" cy="67839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45746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9712" y="188640"/>
            <a:ext cx="55446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Заключение ПМПК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41303" y="1746484"/>
            <a:ext cx="8352928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6575" algn="just"/>
            <a:r>
              <a:rPr lang="ru-RU" dirty="0" err="1" smtClean="0">
                <a:latin typeface="Arial" pitchFamily="34" charset="0"/>
                <a:cs typeface="Arial" pitchFamily="34" charset="0"/>
              </a:rPr>
              <a:t>Тьютор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является педагогическим работником, который обеспечивает индивидуализацию учебного процесса для обучающегося с ОВЗ и (или) инвалидностью, участвует в реализации АОП, анализирует достижение  подтверждение обучающимся с ОВЗ и (или) инвалидностью уровней образования (образовательных цензов), осуществляет взаимодействие с участниками образовательного процесса, в который включен ребенок с ОВЗ и (или) инвалидностью.</a:t>
            </a:r>
          </a:p>
          <a:p>
            <a:pPr indent="536575" algn="just"/>
            <a:r>
              <a:rPr lang="ru-RU" sz="1600" i="1" dirty="0" smtClean="0">
                <a:latin typeface="Arial" pitchFamily="34" charset="0"/>
                <a:cs typeface="Arial" pitchFamily="34" charset="0"/>
              </a:rPr>
              <a:t>Приказом Минтруда России от 10 января 2017 г. № 10н утвержден профессиональный стандарт «Специалист в области воспитания»,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одной из трудовых функций которого является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тьюторское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сопровождение обучающегося с инвалидностью и (или) ОВЗ.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67850" y="1058110"/>
            <a:ext cx="8394326" cy="646331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Тьюторское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сопровождение:</a:t>
            </a:r>
            <a:r>
              <a:rPr lang="ru-RU" dirty="0">
                <a:latin typeface="Arial" pitchFamily="34" charset="0"/>
                <a:cs typeface="Arial" pitchFamily="34" charset="0"/>
              </a:rPr>
              <a:t> осуществление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тьюторского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latin typeface="Arial" pitchFamily="34" charset="0"/>
                <a:cs typeface="Arial" pitchFamily="34" charset="0"/>
              </a:rPr>
              <a:t>сопровождения реализации АООП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10122" y="5200169"/>
            <a:ext cx="8754366" cy="154119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355600" algn="just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Рекомендации консилиума образовательной организации могут дополнить рекомендации ПМПК по предоставлению услуг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тьютора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в случае необходимости. </a:t>
            </a:r>
          </a:p>
          <a:p>
            <a:pPr indent="355600" algn="just"/>
            <a:r>
              <a:rPr lang="ru-RU" sz="16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16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5.1 Распоряжения Министерства просвещения РФ от 9 сентября 2019 г</a:t>
            </a:r>
            <a:r>
              <a:rPr lang="ru-RU" sz="16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№ </a:t>
            </a:r>
            <a:r>
              <a:rPr lang="ru-RU" sz="16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Р-93 «Об утверждении примерного положения о ППк образовательной организации» </a:t>
            </a:r>
          </a:p>
        </p:txBody>
      </p:sp>
      <p:pic>
        <p:nvPicPr>
          <p:cNvPr id="7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7" y="116633"/>
            <a:ext cx="678390" cy="67839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104443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3925" y="3789040"/>
            <a:ext cx="861035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6575" algn="just"/>
            <a:r>
              <a:rPr lang="ru-RU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dirty="0">
                <a:latin typeface="Arial" pitchFamily="34" charset="0"/>
                <a:cs typeface="Arial" pitchFamily="34" charset="0"/>
              </a:rPr>
              <a:t>заключении ПМПК предусмотрены в случае необходимости и другие специальные условия, необходимые для усвоения рекомендованной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АООП </a:t>
            </a:r>
            <a:r>
              <a:rPr lang="ru-RU" dirty="0">
                <a:latin typeface="Arial" pitchFamily="34" charset="0"/>
                <a:cs typeface="Arial" pitchFamily="34" charset="0"/>
              </a:rPr>
              <a:t>ребенком с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РАС: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indent="536575" algn="just"/>
            <a:r>
              <a:rPr lang="ru-RU" dirty="0">
                <a:latin typeface="Arial" pitchFamily="34" charset="0"/>
                <a:cs typeface="Arial" pitchFamily="34" charset="0"/>
              </a:rPr>
              <a:t>- необходимость медицинского контроля за состоянием ребенка;</a:t>
            </a:r>
          </a:p>
          <a:p>
            <a:pPr indent="536575" algn="just"/>
            <a:r>
              <a:rPr lang="ru-RU" dirty="0">
                <a:latin typeface="Arial" pitchFamily="34" charset="0"/>
                <a:cs typeface="Arial" pitchFamily="34" charset="0"/>
              </a:rPr>
              <a:t>- соблюдение охранительного режима;</a:t>
            </a:r>
          </a:p>
          <a:p>
            <a:pPr indent="536575" algn="just"/>
            <a:r>
              <a:rPr lang="ru-RU" dirty="0" smtClean="0">
                <a:latin typeface="Arial" pitchFamily="34" charset="0"/>
                <a:cs typeface="Arial" pitchFamily="34" charset="0"/>
              </a:rPr>
              <a:t>- организация </a:t>
            </a:r>
            <a:r>
              <a:rPr lang="ru-RU" dirty="0">
                <a:latin typeface="Arial" pitchFamily="34" charset="0"/>
                <a:cs typeface="Arial" pitchFamily="34" charset="0"/>
              </a:rPr>
              <a:t>технического обеспечения и организация условий, рекомендованных лечащим врачом ребенка с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РАС </a:t>
            </a:r>
            <a:r>
              <a:rPr lang="ru-RU" dirty="0">
                <a:latin typeface="Arial" pitchFamily="34" charset="0"/>
                <a:cs typeface="Arial" pitchFamily="34" charset="0"/>
              </a:rPr>
              <a:t>и врачебной комиссией лечебно-профилактического учреждения, в котором обследован ребенок с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РАС, </a:t>
            </a:r>
            <a:r>
              <a:rPr lang="ru-RU" dirty="0">
                <a:latin typeface="Arial" pitchFamily="34" charset="0"/>
                <a:cs typeface="Arial" pitchFamily="34" charset="0"/>
              </a:rPr>
              <a:t>лечится или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диспансерно</a:t>
            </a:r>
            <a:r>
              <a:rPr lang="ru-RU" dirty="0">
                <a:latin typeface="Arial" pitchFamily="34" charset="0"/>
                <a:cs typeface="Arial" pitchFamily="34" charset="0"/>
              </a:rPr>
              <a:t> наблюдается.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14997" y="188640"/>
            <a:ext cx="55446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Заключение ПМПК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0122" y="1412776"/>
            <a:ext cx="8754366" cy="19442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Организация пространства: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в соответствии с ФГОС НОО ОВЗ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Другие условия: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в соответствии с индивидуальной программой реабилитации (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абилитации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инвалида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Дополнительные и иные рекомендации ПМПК: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 организации медицинского сопровождения: 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диспансерное наблюдение психиатра, невролога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Иные </a:t>
            </a:r>
            <a:r>
              <a:rPr lang="ru-RU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рекомендации ПМПК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14</a:t>
            </a:fld>
            <a:endParaRPr lang="ru-RU"/>
          </a:p>
        </p:txBody>
      </p:sp>
      <p:pic>
        <p:nvPicPr>
          <p:cNvPr id="7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7" y="116633"/>
            <a:ext cx="678390" cy="67839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613857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8213" y="123024"/>
            <a:ext cx="7704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Заключение ПМПК 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38883" y="660758"/>
            <a:ext cx="79923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Arial" pitchFamily="34" charset="0"/>
                <a:cs typeface="Arial" pitchFamily="34" charset="0"/>
              </a:rPr>
              <a:t>Срок проведения обследования с целью подтверждения ранее данных комиссией рекомендаций: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7" y="116633"/>
            <a:ext cx="678390" cy="67839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697011227"/>
              </p:ext>
            </p:extLst>
          </p:nvPr>
        </p:nvGraphicFramePr>
        <p:xfrm>
          <a:off x="416382" y="1412775"/>
          <a:ext cx="8404090" cy="507033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491322"/>
                <a:gridCol w="3096344"/>
                <a:gridCol w="3816424"/>
              </a:tblGrid>
              <a:tr h="864097"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Обучающиеся с </a:t>
                      </a:r>
                      <a:r>
                        <a:rPr lang="ru-RU" sz="16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РАС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034" marR="590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Вариант 8.1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(Обучающиеся с РАС и сохранным интеллектом)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034" marR="590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При </a:t>
                      </a:r>
                      <a:r>
                        <a:rPr lang="ru-RU" sz="16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устойчивой</a:t>
                      </a:r>
                      <a:r>
                        <a:rPr lang="ru-RU" sz="1600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неуспеваемости по нескольким предметам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034" marR="59034" marT="0" marB="0"/>
                </a:tc>
              </a:tr>
              <a:tr h="10081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Вариант 8.2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(Обучающиеся с РАС и ЗПР)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034" marR="59034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По окончании первой образовательной ступени </a:t>
                      </a:r>
                      <a:r>
                        <a:rPr lang="ru-RU" sz="16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и при</a:t>
                      </a:r>
                      <a:r>
                        <a:rPr lang="ru-RU" sz="1600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устойчивой</a:t>
                      </a:r>
                      <a:r>
                        <a:rPr lang="ru-RU" sz="1600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неуспеваемости по нескольким предметам</a:t>
                      </a:r>
                      <a:endParaRPr lang="ru-RU" sz="16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034" marR="59034" marT="0" marB="0"/>
                </a:tc>
              </a:tr>
              <a:tr h="8180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itchFamily="34" charset="0"/>
                          <a:cs typeface="Arial" pitchFamily="34" charset="0"/>
                        </a:rPr>
                        <a:t>Вариант 8.3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" pitchFamily="34" charset="0"/>
                          <a:cs typeface="Arial" pitchFamily="34" charset="0"/>
                        </a:rPr>
                        <a:t>(Обучающиеся с РАС и легкой умственной отсталостью)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034" marR="59034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После всего срока обучения или по желанию родителей (законных представителей)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034" marR="59034" marT="0" marB="0" anchor="ctr"/>
                </a:tc>
              </a:tr>
              <a:tr h="14948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Вариант 8.4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(Обучающиеся с РАС и тяжелыми множественными нарушениями развития и обучающиеся с РАС и умеренной, тяжелой, глубокой умственной отсталостью)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034" marR="59034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18964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3143248"/>
            <a:ext cx="76438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atin typeface="Arial" pitchFamily="34" charset="0"/>
                <a:cs typeface="Arial" pitchFamily="34" charset="0"/>
              </a:rPr>
              <a:t>Спасибо за внимание</a:t>
            </a:r>
            <a:endParaRPr lang="ru-RU" sz="5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430" y="1000108"/>
            <a:ext cx="1857388" cy="185738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124744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174" y="896525"/>
            <a:ext cx="8486098" cy="5417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35384" y="373306"/>
            <a:ext cx="7992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НАШ САЙТ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248308" y="6261663"/>
            <a:ext cx="469661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адрес нашего сайта: 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.</a:t>
            </a:r>
            <a:r>
              <a:rPr lang="en-US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centr</a:t>
            </a:r>
            <a:r>
              <a:rPr lang="ru-RU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45.</a:t>
            </a:r>
            <a:r>
              <a:rPr lang="en-US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ru</a:t>
            </a:r>
            <a:r>
              <a:rPr lang="ru-RU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467544" y="5085184"/>
            <a:ext cx="792088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67544" y="3501008"/>
            <a:ext cx="720080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3906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91541" y="3284984"/>
            <a:ext cx="3996444" cy="25202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ГБУ «Центр помощи детям» </a:t>
            </a:r>
          </a:p>
          <a:p>
            <a:pPr algn="ctr"/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Центральная психолого-медико-педагогическая комиссия</a:t>
            </a:r>
          </a:p>
          <a:p>
            <a:pPr algn="ctr"/>
            <a:endParaRPr lang="ru-RU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адрес: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пр. Конституции 68, корпус 1 А</a:t>
            </a:r>
          </a:p>
          <a:p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телефон: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+7 (3522) 44 – 98 – 60</a:t>
            </a: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29 – 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29</a:t>
            </a: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60 </a:t>
            </a:r>
          </a:p>
          <a:p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сайт:</a:t>
            </a: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2"/>
              </a:rPr>
              <a:t>www.centr45.ru</a:t>
            </a:r>
            <a:endParaRPr lang="en-US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Режим работы: 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8.00 – 16.30</a:t>
            </a:r>
          </a:p>
          <a:p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обед: 12.00 – 12.30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791182" y="3284984"/>
            <a:ext cx="3967462" cy="25202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Курганский городской ИМЦ</a:t>
            </a:r>
          </a:p>
          <a:p>
            <a:pPr algn="ctr"/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Территориальная психолого-медико-педагогическая комиссия</a:t>
            </a:r>
          </a:p>
          <a:p>
            <a:pPr algn="ctr"/>
            <a:endParaRPr lang="ru-RU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адрес: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ул. Гоголя 103 А, корпус 1</a:t>
            </a:r>
          </a:p>
          <a:p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телефон: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45 – 41 – 80 </a:t>
            </a:r>
          </a:p>
          <a:p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Режим работы: пн., вт., пт. 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8.00 – 16.00</a:t>
            </a:r>
          </a:p>
          <a:p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</a:t>
            </a: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ср., чт. 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12.00 – 18.00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815239"/>
            <a:ext cx="827293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 algn="just" fontAlgn="base"/>
            <a:r>
              <a:rPr lang="ru-RU" dirty="0">
                <a:latin typeface="Arial" pitchFamily="34" charset="0"/>
                <a:cs typeface="Arial" pitchFamily="34" charset="0"/>
              </a:rPr>
              <a:t>Для прохождения комплексного обследования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лиц, имеющих </a:t>
            </a:r>
            <a:r>
              <a:rPr lang="ru-RU" dirty="0">
                <a:latin typeface="Arial" pitchFamily="34" charset="0"/>
                <a:cs typeface="Arial" pitchFamily="34" charset="0"/>
              </a:rPr>
              <a:t>недостатки физического и (или) психологического развития,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проживающих </a:t>
            </a:r>
            <a:r>
              <a:rPr lang="ru-RU" dirty="0">
                <a:latin typeface="Arial" pitchFamily="34" charset="0"/>
                <a:cs typeface="Arial" pitchFamily="34" charset="0"/>
              </a:rPr>
              <a:t>на территории Курганской области, кроме г. Кургана, необходимо обратиться в Центральную психолого-медико-педагогическую комиссию Курганской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области</a:t>
            </a:r>
            <a:endParaRPr lang="ru-RU" b="1" dirty="0">
              <a:latin typeface="Arial" pitchFamily="34" charset="0"/>
              <a:cs typeface="Arial" pitchFamily="34" charset="0"/>
            </a:endParaRPr>
          </a:p>
          <a:p>
            <a:pPr indent="450850" algn="just" fontAlgn="base"/>
            <a:r>
              <a:rPr lang="ru-RU" dirty="0">
                <a:latin typeface="Arial" pitchFamily="34" charset="0"/>
                <a:cs typeface="Arial" pitchFamily="34" charset="0"/>
              </a:rPr>
              <a:t>Для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лиц</a:t>
            </a:r>
            <a:r>
              <a:rPr lang="ru-RU" dirty="0">
                <a:latin typeface="Arial" pitchFamily="34" charset="0"/>
                <a:cs typeface="Arial" pitchFamily="34" charset="0"/>
              </a:rPr>
              <a:t>, проживающих на территории г. Кургана, для прохождения комплексного обследования необходимо обратиться в Территориальную психолого-медико-педагогическую комиссию г.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Кургана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5949280"/>
            <a:ext cx="86409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п. 3 Приказа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Министерства образования и науки РФ от 20 сентября 2013 г. № 1082 «Об утверждении Положения о психолого-медико-педагогической комиссии» </a:t>
            </a:r>
            <a:endParaRPr lang="ru-RU" sz="1600" dirty="0"/>
          </a:p>
        </p:txBody>
      </p:sp>
      <p:pic>
        <p:nvPicPr>
          <p:cNvPr id="7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7" y="116633"/>
            <a:ext cx="678390" cy="67839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435535" y="255773"/>
            <a:ext cx="827293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 algn="ctr" fontAlgn="base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Прохождение комплексного обследования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04954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897402151"/>
              </p:ext>
            </p:extLst>
          </p:nvPr>
        </p:nvGraphicFramePr>
        <p:xfrm>
          <a:off x="755577" y="1916832"/>
          <a:ext cx="7416824" cy="3240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61827"/>
                <a:gridCol w="2216952"/>
                <a:gridCol w="1970624"/>
                <a:gridCol w="1067421"/>
              </a:tblGrid>
              <a:tr h="81009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Arial" pitchFamily="34" charset="0"/>
                          <a:cs typeface="Arial" pitchFamily="34" charset="0"/>
                        </a:rPr>
                        <a:t>Год </a:t>
                      </a:r>
                      <a:endParaRPr lang="ru-RU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Arial" pitchFamily="34" charset="0"/>
                          <a:cs typeface="Arial" pitchFamily="34" charset="0"/>
                        </a:rPr>
                        <a:t>Дошкольники </a:t>
                      </a:r>
                      <a:endParaRPr lang="ru-RU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Arial" pitchFamily="34" charset="0"/>
                          <a:cs typeface="Arial" pitchFamily="34" charset="0"/>
                        </a:rPr>
                        <a:t>Школьники </a:t>
                      </a:r>
                      <a:endParaRPr lang="ru-RU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Arial" pitchFamily="34" charset="0"/>
                          <a:cs typeface="Arial" pitchFamily="34" charset="0"/>
                        </a:rPr>
                        <a:t>Итого </a:t>
                      </a:r>
                      <a:endParaRPr lang="ru-RU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81009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2020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53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81009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2021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32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52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81009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Итого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51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54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105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198836" y="326442"/>
            <a:ext cx="72728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Статистическая информация ПМПК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7" y="116633"/>
            <a:ext cx="678390" cy="67839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750542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1222" y="116633"/>
            <a:ext cx="8229600" cy="418058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Документы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817242"/>
            <a:ext cx="875436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одители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(законные представители) предъявляют в комиссию документ, удостоверяющий их личность, документы, подтверждающие полномочия по представлению интересов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ребенка, и следующие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документы: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а) заявление о проведении или согласие на проведение обследования ребенка в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комиссии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б) копию паспорта или свидетельства о рождении ребенка (предоставляются с предъявлением оригинала или заверенной в установленном порядке копии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в) направление образовательной организации, организации, осуществляющей социальное обслуживание, медицинской организации, другой организации 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(при наличии</a:t>
            </a: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г) заключение (заключения)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психолого-педагогического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консилиума образовательной организации или специалиста (специалистов), осуществляющего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психолого-педагогическое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сопровождение обучающихся в образовательной организации (для обучающихся образовательных организаций) 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(при наличии</a:t>
            </a: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д) заключение (заключения) комиссии о результатах ранее проведенного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комплексного  обследования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ребенка 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(при наличии</a:t>
            </a: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е) подробную выписку из истории развития ребенка с заключениями врачей, наблюдающих ребенка в медицинской организации по месту жительства (регистрации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ж) характеристику обучающегося, выданную образовательной организацией (для обучающихся образовательных организаций)</a:t>
            </a:r>
          </a:p>
          <a:p>
            <a:pPr algn="just"/>
            <a:r>
              <a:rPr lang="ru-RU" sz="1600" dirty="0" smtClean="0"/>
              <a:t> 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Письмо Департамента образования и науки Курганской области 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от 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14 сентября 2020г.  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               № 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исх. 08-03978/20</a:t>
            </a:r>
            <a:r>
              <a:rPr lang="ru-RU" sz="1600" dirty="0" smtClean="0"/>
              <a:t> </a:t>
            </a:r>
          </a:p>
          <a:p>
            <a:pPr algn="just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з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) письменные работы по русскому (родному) языку,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математике (для обучающихся),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результаты самостоятельной продуктивной деятельности ребенка (рисунки, поделки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 – для воспитанников дошкольных образовательных организаций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7" y="116633"/>
            <a:ext cx="678390" cy="67839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58146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6382" y="-37746"/>
            <a:ext cx="8229600" cy="778098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Документы</a:t>
            </a:r>
            <a:endParaRPr lang="ru-RU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2844" y="1071546"/>
            <a:ext cx="8856984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Arial" pitchFamily="34" charset="0"/>
                <a:cs typeface="Arial" panose="020B0604020202020204" pitchFamily="34" charset="0"/>
              </a:rPr>
              <a:t>п.15.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Приказа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Министерства образования и науки РФ от 20 сентября 2013 г. № 1082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«Об утверждении Положения о психолого-медико-педагогической комиссии» </a:t>
            </a:r>
            <a:endParaRPr lang="ru-RU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u="sng" dirty="0">
                <a:latin typeface="Arial" panose="020B0604020202020204" pitchFamily="34" charset="0"/>
                <a:cs typeface="Arial" panose="020B0604020202020204" pitchFamily="34" charset="0"/>
              </a:rPr>
              <a:t>При необходимости комиссия запрашивает у соответствующих органов и организаций или у родителей (законных представителей) дополнительную информацию о </a:t>
            </a:r>
            <a:r>
              <a:rPr lang="ru-RU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ребенке</a:t>
            </a:r>
            <a:r>
              <a:rPr lang="ru-RU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/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заключение психиатра (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 Курган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, ул</a:t>
            </a: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 Володарского, 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105, </a:t>
            </a: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тел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8 (3522) 43-36-92;                        г. Шадринск,</a:t>
            </a:r>
            <a:r>
              <a:rPr lang="ru-RU" sz="1600" i="1" dirty="0">
                <a:latin typeface="Arial" pitchFamily="34" charset="0"/>
                <a:cs typeface="Arial" pitchFamily="34" charset="0"/>
              </a:rPr>
              <a:t>  ул. Труда, 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2, тел. </a:t>
            </a:r>
            <a:r>
              <a:rPr lang="ru-RU" sz="1600" i="1" dirty="0">
                <a:latin typeface="Arial" pitchFamily="34" charset="0"/>
                <a:cs typeface="Arial" pitchFamily="34" charset="0"/>
              </a:rPr>
              <a:t> 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8 (</a:t>
            </a:r>
            <a:r>
              <a:rPr lang="ru-RU" sz="1600" i="1" dirty="0">
                <a:latin typeface="Arial" pitchFamily="34" charset="0"/>
                <a:cs typeface="Arial" pitchFamily="34" charset="0"/>
              </a:rPr>
              <a:t>35253) 7-54-28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копия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справки об инвалидности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постановление об опеке для замещающих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семей</a:t>
            </a:r>
          </a:p>
          <a:p>
            <a:pPr marL="171450" lvl="0" indent="-17145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заключение врачей-специалистов, наблюдающих ребенка в областных лечебно-профилактических учреждениях</a:t>
            </a:r>
          </a:p>
          <a:p>
            <a:pPr marL="171450" indent="-17145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остановление начальника органа внутренних дел или прокурора, комиссии по делам несовершеннолетних для детей в отношении которых рассматривается вопрос о помещении их в специальное учебно-воспитательное учреждение закрытого типа </a:t>
            </a: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600" i="1" dirty="0">
                <a:latin typeface="Arial" pitchFamily="34" charset="0"/>
                <a:cs typeface="Arial" pitchFamily="34" charset="0"/>
              </a:rPr>
              <a:t>п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. 4.1 </a:t>
            </a:r>
            <a:r>
              <a:rPr lang="ru-RU" sz="1600" i="1" dirty="0">
                <a:latin typeface="Arial" pitchFamily="34" charset="0"/>
                <a:cs typeface="Arial" pitchFamily="34" charset="0"/>
              </a:rPr>
              <a:t>ст. 26, п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. 14 </a:t>
            </a:r>
            <a:r>
              <a:rPr lang="ru-RU" sz="1600" i="1" dirty="0">
                <a:latin typeface="Arial" pitchFamily="34" charset="0"/>
                <a:cs typeface="Arial" pitchFamily="34" charset="0"/>
              </a:rPr>
              <a:t>Федерального закона от 24 июня 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1999 г</a:t>
            </a:r>
            <a:r>
              <a:rPr lang="ru-RU" sz="1600" i="1" dirty="0">
                <a:latin typeface="Arial" pitchFamily="34" charset="0"/>
                <a:cs typeface="Arial" pitchFamily="34" charset="0"/>
              </a:rPr>
              <a:t>. 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№ 120-ФЗ "Об 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основах системы профилактики безнадзорности и правонарушений </a:t>
            </a: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несовершеннолетних»)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ru-RU" sz="16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7" y="116633"/>
            <a:ext cx="678390" cy="67839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83008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45095" y="92622"/>
            <a:ext cx="838842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Особенности организации комплексного обследования обучающихся с расстройством аутистического спектра специалистами ПМПК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7" y="116633"/>
            <a:ext cx="678390" cy="67839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51520" y="1340768"/>
            <a:ext cx="864096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850" algn="just"/>
            <a:r>
              <a:rPr lang="ru-RU" dirty="0" smtClean="0">
                <a:latin typeface="Arial" pitchFamily="34" charset="0"/>
                <a:cs typeface="Arial" pitchFamily="34" charset="0"/>
              </a:rPr>
              <a:t>Обследование обучающихся с РАС проводится одним специалистом комиссии – тем, кто смог установить с обучающимся контакт.</a:t>
            </a:r>
          </a:p>
          <a:p>
            <a:pPr indent="450850" algn="just"/>
            <a:r>
              <a:rPr lang="ru-RU" dirty="0" smtClean="0">
                <a:latin typeface="Arial" pitchFamily="34" charset="0"/>
                <a:cs typeface="Arial" pitchFamily="34" charset="0"/>
              </a:rPr>
              <a:t>Остальные специалисты ПМПК во время проведения обследования наблюдают со стороны (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супервизия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 за ходом обследования.</a:t>
            </a:r>
          </a:p>
          <a:p>
            <a:pPr indent="450850" algn="just"/>
            <a:r>
              <a:rPr lang="ru-RU" dirty="0" smtClean="0">
                <a:latin typeface="Arial" pitchFamily="34" charset="0"/>
                <a:cs typeface="Arial" pitchFamily="34" charset="0"/>
              </a:rPr>
              <a:t>При проведении комплексного обследования обучающихся с РАС соблюдаются следующие правила:</a:t>
            </a:r>
          </a:p>
          <a:p>
            <a:pPr indent="450850" algn="just"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Ребенку с РАС нужно время для адаптации в кабинете и ориентации в его пространстве</a:t>
            </a:r>
          </a:p>
          <a:p>
            <a:pPr indent="450850" algn="just"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Количество и объем диагностических заданий определяется с учетом физической и психической истощаемости ребенка с РАС, его высокой сенсорной чувствительности</a:t>
            </a:r>
          </a:p>
          <a:p>
            <a:pPr indent="450850" algn="just"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Инструкция сопровождается наглядностью (краткой и схематичной), так как у ребенка с РАС имеются трудности слухового восприятия)</a:t>
            </a:r>
          </a:p>
          <a:p>
            <a:pPr indent="450850" algn="just"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Для ребенка с РАС во время обследования необходимо создавать ситуацию успеха</a:t>
            </a:r>
          </a:p>
          <a:p>
            <a:pPr indent="450850" algn="just"/>
            <a:r>
              <a:rPr lang="ru-RU" dirty="0" smtClean="0">
                <a:latin typeface="Arial" pitchFamily="34" charset="0"/>
                <a:cs typeface="Arial" pitchFamily="34" charset="0"/>
              </a:rPr>
              <a:t>В тяжелых случаях (отсутствие контакта, агрессивность, «полевое поведение») используется метод наблюдения или анализ заранее сделанной родителями (законными представителями) видеозаписи.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9822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3381" y="2564904"/>
            <a:ext cx="7488832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Заключение ПМПК</a:t>
            </a:r>
          </a:p>
          <a:p>
            <a:pPr algn="ctr"/>
            <a:r>
              <a:rPr lang="ru-RU" sz="2800" dirty="0">
                <a:latin typeface="Arial" pitchFamily="34" charset="0"/>
                <a:cs typeface="Arial" pitchFamily="34" charset="0"/>
              </a:rPr>
              <a:t>о создании специальных условий для получения образования обучающемуся с ограниченными возможностями здоровья, инвалидностью</a:t>
            </a:r>
          </a:p>
          <a:p>
            <a:pPr algn="ctr"/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1791" y="404664"/>
            <a:ext cx="1517120" cy="151712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61815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38573" y="48853"/>
            <a:ext cx="55446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Заключение ПМПК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59632" y="488056"/>
            <a:ext cx="6984776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t"/>
            <a:r>
              <a:rPr lang="ru-RU" sz="1100" b="1" dirty="0">
                <a:latin typeface="Arial" pitchFamily="34" charset="0"/>
                <a:cs typeface="Arial" pitchFamily="34" charset="0"/>
              </a:rPr>
              <a:t>Центральная психолого-медико-педагогическая комиссия Курганской области</a:t>
            </a:r>
            <a:endParaRPr lang="ru-RU" sz="1100" dirty="0">
              <a:latin typeface="Arial" pitchFamily="34" charset="0"/>
              <a:cs typeface="Arial" pitchFamily="34" charset="0"/>
            </a:endParaRPr>
          </a:p>
          <a:p>
            <a:pPr fontAlgn="t"/>
            <a:r>
              <a:rPr lang="ru-RU" sz="1100" b="1" dirty="0">
                <a:latin typeface="Arial" pitchFamily="34" charset="0"/>
                <a:cs typeface="Arial" pitchFamily="34" charset="0"/>
              </a:rPr>
              <a:t> </a:t>
            </a:r>
            <a:endParaRPr lang="ru-RU" sz="1100" dirty="0">
              <a:latin typeface="Arial" pitchFamily="34" charset="0"/>
              <a:cs typeface="Arial" pitchFamily="34" charset="0"/>
            </a:endParaRPr>
          </a:p>
          <a:p>
            <a:pPr algn="ctr" fontAlgn="t"/>
            <a:r>
              <a:rPr lang="ru-RU" sz="1100" b="1" dirty="0">
                <a:latin typeface="Arial" pitchFamily="34" charset="0"/>
                <a:cs typeface="Arial" pitchFamily="34" charset="0"/>
              </a:rPr>
              <a:t>ЗАКЛЮЧЕНИЕ </a:t>
            </a:r>
            <a:endParaRPr lang="ru-RU" sz="1100" dirty="0">
              <a:latin typeface="Arial" pitchFamily="34" charset="0"/>
              <a:cs typeface="Arial" pitchFamily="34" charset="0"/>
            </a:endParaRPr>
          </a:p>
          <a:p>
            <a:pPr algn="ctr" fontAlgn="t"/>
            <a:r>
              <a:rPr lang="ru-RU" sz="1100" dirty="0">
                <a:latin typeface="Arial" pitchFamily="34" charset="0"/>
                <a:cs typeface="Arial" pitchFamily="34" charset="0"/>
              </a:rPr>
              <a:t>о создании специальных условий для получения образования обучающемуся с ограниченными возможностями здоровья, 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инвалидностью</a:t>
            </a:r>
          </a:p>
          <a:p>
            <a:pPr algn="ctr" fontAlgn="t"/>
            <a:r>
              <a:rPr lang="ru-RU" sz="1100" dirty="0" smtClean="0">
                <a:latin typeface="Arial" pitchFamily="34" charset="0"/>
                <a:cs typeface="Arial" pitchFamily="34" charset="0"/>
              </a:rPr>
              <a:t>№ 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_________ от 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___________</a:t>
            </a:r>
          </a:p>
          <a:p>
            <a:pPr algn="ctr" fontAlgn="t"/>
            <a:endParaRPr lang="ru-RU" sz="1100" dirty="0">
              <a:latin typeface="Arial" pitchFamily="34" charset="0"/>
              <a:cs typeface="Arial" pitchFamily="34" charset="0"/>
            </a:endParaRPr>
          </a:p>
          <a:p>
            <a:pPr fontAlgn="t"/>
            <a:r>
              <a:rPr lang="ru-RU" sz="1100" dirty="0">
                <a:latin typeface="Arial" pitchFamily="34" charset="0"/>
                <a:cs typeface="Arial" pitchFamily="34" charset="0"/>
              </a:rPr>
              <a:t>Ф.И.О. ребенка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:______________________________________________________________________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/>
            </a:r>
            <a:br>
              <a:rPr lang="ru-RU" sz="1100" dirty="0">
                <a:latin typeface="Arial" pitchFamily="34" charset="0"/>
                <a:cs typeface="Arial" pitchFamily="34" charset="0"/>
              </a:rPr>
            </a:br>
            <a:r>
              <a:rPr lang="ru-RU" sz="1100" dirty="0">
                <a:latin typeface="Arial" pitchFamily="34" charset="0"/>
                <a:cs typeface="Arial" pitchFamily="34" charset="0"/>
              </a:rPr>
              <a:t>Дата рождения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:______________________________________________________________________</a:t>
            </a:r>
            <a:endParaRPr lang="ru-RU" sz="1100" dirty="0">
              <a:latin typeface="Arial" pitchFamily="34" charset="0"/>
              <a:cs typeface="Arial" pitchFamily="34" charset="0"/>
            </a:endParaRPr>
          </a:p>
          <a:p>
            <a:pPr fontAlgn="t"/>
            <a:r>
              <a:rPr lang="ru-RU" sz="1100" dirty="0">
                <a:latin typeface="Arial" pitchFamily="34" charset="0"/>
                <a:cs typeface="Arial" pitchFamily="34" charset="0"/>
              </a:rPr>
              <a:t>Образовательная программа:  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_________________________________________________________</a:t>
            </a:r>
            <a:endParaRPr lang="ru-RU" sz="1100" dirty="0">
              <a:latin typeface="Arial" pitchFamily="34" charset="0"/>
              <a:cs typeface="Arial" pitchFamily="34" charset="0"/>
            </a:endParaRPr>
          </a:p>
          <a:p>
            <a:pPr fontAlgn="t"/>
            <a:r>
              <a:rPr lang="ru-RU" sz="1100" dirty="0" smtClean="0">
                <a:latin typeface="Arial" pitchFamily="34" charset="0"/>
                <a:cs typeface="Arial" pitchFamily="34" charset="0"/>
              </a:rPr>
              <a:t>Уровень образования: ________________________________________________________________</a:t>
            </a:r>
          </a:p>
          <a:p>
            <a:pPr fontAlgn="t"/>
            <a:r>
              <a:rPr lang="ru-RU" sz="1100" dirty="0" smtClean="0">
                <a:latin typeface="Arial" pitchFamily="34" charset="0"/>
                <a:cs typeface="Arial" pitchFamily="34" charset="0"/>
              </a:rPr>
              <a:t>Вариант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: 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___________________________________________________________________________</a:t>
            </a:r>
          </a:p>
          <a:p>
            <a:pPr fontAlgn="t"/>
            <a:r>
              <a:rPr lang="ru-RU" sz="1100" dirty="0">
                <a:latin typeface="Arial" pitchFamily="34" charset="0"/>
                <a:cs typeface="Arial" pitchFamily="34" charset="0"/>
              </a:rPr>
              <a:t>Предоставление услуг ассистента (помощника): </a:t>
            </a:r>
            <a:r>
              <a:rPr lang="ru-RU" sz="1100" dirty="0" smtClean="0"/>
              <a:t>___________________________________________________</a:t>
            </a:r>
          </a:p>
          <a:p>
            <a:pPr fontAlgn="t"/>
            <a:r>
              <a:rPr lang="ru-RU" sz="1100" dirty="0" smtClean="0">
                <a:latin typeface="Arial" pitchFamily="34" charset="0"/>
                <a:cs typeface="Arial" pitchFamily="34" charset="0"/>
              </a:rPr>
              <a:t>Реализация 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образовательной программы с применением электронного обучения и дистанционных образовательных технологий: при отсутствии медицинских противопоказаний</a:t>
            </a:r>
          </a:p>
          <a:p>
            <a:pPr fontAlgn="t"/>
            <a:r>
              <a:rPr lang="ru-RU" sz="1100" dirty="0" smtClean="0">
                <a:latin typeface="Arial" pitchFamily="34" charset="0"/>
                <a:cs typeface="Arial" pitchFamily="34" charset="0"/>
              </a:rPr>
              <a:t>Специальные 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методы обучения: 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_______________________________________________________</a:t>
            </a:r>
            <a:endParaRPr lang="ru-RU" sz="1100" dirty="0">
              <a:latin typeface="Arial" pitchFamily="34" charset="0"/>
              <a:cs typeface="Arial" pitchFamily="34" charset="0"/>
            </a:endParaRPr>
          </a:p>
          <a:p>
            <a:pPr fontAlgn="t"/>
            <a:r>
              <a:rPr lang="ru-RU" sz="1100" dirty="0">
                <a:latin typeface="Arial" pitchFamily="34" charset="0"/>
                <a:cs typeface="Arial" pitchFamily="34" charset="0"/>
              </a:rPr>
              <a:t>Специальные учебники/учебные пособия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:________________________________________________</a:t>
            </a:r>
            <a:endParaRPr lang="ru-RU" sz="1100" dirty="0">
              <a:latin typeface="Arial" pitchFamily="34" charset="0"/>
              <a:cs typeface="Arial" pitchFamily="34" charset="0"/>
            </a:endParaRPr>
          </a:p>
          <a:p>
            <a:pPr fontAlgn="t"/>
            <a:r>
              <a:rPr lang="ru-RU" sz="1100" dirty="0">
                <a:latin typeface="Arial" pitchFamily="34" charset="0"/>
                <a:cs typeface="Arial" pitchFamily="34" charset="0"/>
              </a:rPr>
              <a:t>Специальные технические средства обучения: 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___________________________________________</a:t>
            </a:r>
            <a:endParaRPr lang="ru-RU" sz="1100" dirty="0">
              <a:latin typeface="Arial" pitchFamily="34" charset="0"/>
              <a:cs typeface="Arial" pitchFamily="34" charset="0"/>
            </a:endParaRPr>
          </a:p>
          <a:p>
            <a:pPr fontAlgn="t"/>
            <a:r>
              <a:rPr lang="ru-RU" sz="1100" dirty="0">
                <a:latin typeface="Arial" pitchFamily="34" charset="0"/>
                <a:cs typeface="Arial" pitchFamily="34" charset="0"/>
              </a:rPr>
              <a:t>Специальные условия организации среды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:_______________________________________________</a:t>
            </a:r>
          </a:p>
          <a:p>
            <a:pPr fontAlgn="t"/>
            <a:r>
              <a:rPr lang="ru-RU" sz="1100" dirty="0">
                <a:latin typeface="Arial" pitchFamily="34" charset="0"/>
                <a:cs typeface="Arial" pitchFamily="34" charset="0"/>
              </a:rPr>
              <a:t>Организация пространства: 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___________________________________________________________</a:t>
            </a:r>
            <a:endParaRPr lang="ru-RU" sz="1100" dirty="0">
              <a:latin typeface="Arial" pitchFamily="34" charset="0"/>
              <a:cs typeface="Arial" pitchFamily="34" charset="0"/>
            </a:endParaRPr>
          </a:p>
          <a:p>
            <a:pPr fontAlgn="t"/>
            <a:r>
              <a:rPr lang="ru-RU" sz="1100" dirty="0" err="1">
                <a:latin typeface="Arial" pitchFamily="34" charset="0"/>
                <a:cs typeface="Arial" pitchFamily="34" charset="0"/>
              </a:rPr>
              <a:t>Тьюторское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 сопровождение: 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___________________________________________________________</a:t>
            </a:r>
            <a:endParaRPr lang="ru-RU" sz="1100" dirty="0">
              <a:latin typeface="Arial" pitchFamily="34" charset="0"/>
              <a:cs typeface="Arial" pitchFamily="34" charset="0"/>
            </a:endParaRPr>
          </a:p>
          <a:p>
            <a:pPr fontAlgn="t"/>
            <a:r>
              <a:rPr lang="ru-RU" sz="1100" dirty="0">
                <a:latin typeface="Arial" pitchFamily="34" charset="0"/>
                <a:cs typeface="Arial" pitchFamily="34" charset="0"/>
              </a:rPr>
              <a:t>Направления коррекционной работы:</a:t>
            </a:r>
          </a:p>
          <a:p>
            <a:pPr fontAlgn="t"/>
            <a:r>
              <a:rPr lang="ru-RU" sz="1100" dirty="0">
                <a:latin typeface="Arial" pitchFamily="34" charset="0"/>
                <a:cs typeface="Arial" pitchFamily="34" charset="0"/>
              </a:rPr>
              <a:t>Педагог-психолог: 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____________________________________________________________________</a:t>
            </a:r>
            <a:endParaRPr lang="ru-RU" sz="1100" dirty="0">
              <a:latin typeface="Arial" pitchFamily="34" charset="0"/>
              <a:cs typeface="Arial" pitchFamily="34" charset="0"/>
            </a:endParaRPr>
          </a:p>
          <a:p>
            <a:pPr fontAlgn="t"/>
            <a:r>
              <a:rPr lang="ru-RU" sz="1100" dirty="0">
                <a:latin typeface="Arial" pitchFamily="34" charset="0"/>
                <a:cs typeface="Arial" pitchFamily="34" charset="0"/>
              </a:rPr>
              <a:t>Учитель-логопед: 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____________________________________________________________________</a:t>
            </a:r>
            <a:endParaRPr lang="ru-RU" sz="1100" dirty="0">
              <a:latin typeface="Arial" pitchFamily="34" charset="0"/>
              <a:cs typeface="Arial" pitchFamily="34" charset="0"/>
            </a:endParaRPr>
          </a:p>
          <a:p>
            <a:pPr fontAlgn="t"/>
            <a:r>
              <a:rPr lang="ru-RU" sz="1100" dirty="0" smtClean="0">
                <a:latin typeface="Arial" pitchFamily="34" charset="0"/>
                <a:cs typeface="Arial" pitchFamily="34" charset="0"/>
              </a:rPr>
              <a:t>Социальный 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педагог: 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_________________________________________________________________</a:t>
            </a:r>
            <a:endParaRPr lang="ru-RU" sz="1100" dirty="0">
              <a:latin typeface="Arial" pitchFamily="34" charset="0"/>
              <a:cs typeface="Arial" pitchFamily="34" charset="0"/>
            </a:endParaRPr>
          </a:p>
          <a:p>
            <a:pPr fontAlgn="t"/>
            <a:r>
              <a:rPr lang="ru-RU" sz="1100" dirty="0">
                <a:latin typeface="Arial" pitchFamily="34" charset="0"/>
                <a:cs typeface="Arial" pitchFamily="34" charset="0"/>
              </a:rPr>
              <a:t>Другие условия: 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_____________________________________________________________________</a:t>
            </a:r>
            <a:endParaRPr lang="ru-RU" sz="1100" dirty="0">
              <a:latin typeface="Arial" pitchFamily="34" charset="0"/>
              <a:cs typeface="Arial" pitchFamily="34" charset="0"/>
            </a:endParaRPr>
          </a:p>
          <a:p>
            <a:r>
              <a:rPr lang="ru-RU" sz="1100" dirty="0">
                <a:latin typeface="Arial" pitchFamily="34" charset="0"/>
                <a:cs typeface="Arial" pitchFamily="34" charset="0"/>
              </a:rPr>
              <a:t>Дата повторного прохождения ПМПК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:____________________________________________________</a:t>
            </a:r>
            <a:endParaRPr lang="ru-RU" sz="1100" dirty="0">
              <a:latin typeface="Arial" pitchFamily="34" charset="0"/>
              <a:cs typeface="Arial" pitchFamily="34" charset="0"/>
            </a:endParaRPr>
          </a:p>
          <a:p>
            <a:r>
              <a:rPr lang="ru-RU" sz="1100" dirty="0">
                <a:latin typeface="Arial" pitchFamily="34" charset="0"/>
                <a:cs typeface="Arial" pitchFamily="34" charset="0"/>
              </a:rPr>
              <a:t>Руководитель ПМПК:</a:t>
            </a:r>
            <a:br>
              <a:rPr lang="ru-RU" sz="1100" dirty="0">
                <a:latin typeface="Arial" pitchFamily="34" charset="0"/>
                <a:cs typeface="Arial" pitchFamily="34" charset="0"/>
              </a:rPr>
            </a:br>
            <a:r>
              <a:rPr lang="ru-RU" sz="1100" dirty="0">
                <a:latin typeface="Arial" pitchFamily="34" charset="0"/>
                <a:cs typeface="Arial" pitchFamily="34" charset="0"/>
              </a:rPr>
              <a:t>Педагог-психолог: </a:t>
            </a:r>
            <a:br>
              <a:rPr lang="ru-RU" sz="1100" dirty="0">
                <a:latin typeface="Arial" pitchFamily="34" charset="0"/>
                <a:cs typeface="Arial" pitchFamily="34" charset="0"/>
              </a:rPr>
            </a:br>
            <a:r>
              <a:rPr lang="ru-RU" sz="1100" dirty="0">
                <a:latin typeface="Arial" pitchFamily="34" charset="0"/>
                <a:cs typeface="Arial" pitchFamily="34" charset="0"/>
              </a:rPr>
              <a:t>Учитель-логопед:</a:t>
            </a:r>
            <a:br>
              <a:rPr lang="ru-RU" sz="1100" dirty="0">
                <a:latin typeface="Arial" pitchFamily="34" charset="0"/>
                <a:cs typeface="Arial" pitchFamily="34" charset="0"/>
              </a:rPr>
            </a:br>
            <a:r>
              <a:rPr lang="ru-RU" sz="1100" dirty="0">
                <a:latin typeface="Arial" pitchFamily="34" charset="0"/>
                <a:cs typeface="Arial" pitchFamily="34" charset="0"/>
              </a:rPr>
              <a:t>Учитель-дефектолог: </a:t>
            </a:r>
            <a:br>
              <a:rPr lang="ru-RU" sz="1100" dirty="0">
                <a:latin typeface="Arial" pitchFamily="34" charset="0"/>
                <a:cs typeface="Arial" pitchFamily="34" charset="0"/>
              </a:rPr>
            </a:br>
            <a:r>
              <a:rPr lang="ru-RU" sz="1100" dirty="0">
                <a:latin typeface="Arial" pitchFamily="34" charset="0"/>
                <a:cs typeface="Arial" pitchFamily="34" charset="0"/>
              </a:rPr>
              <a:t>Социальный педагог: </a:t>
            </a:r>
          </a:p>
          <a:p>
            <a:pPr fontAlgn="t"/>
            <a:r>
              <a:rPr lang="ru-RU" sz="1100" dirty="0">
                <a:latin typeface="Arial" pitchFamily="34" charset="0"/>
                <a:cs typeface="Arial" pitchFamily="34" charset="0"/>
              </a:rPr>
              <a:t/>
            </a:r>
            <a:br>
              <a:rPr lang="ru-RU" sz="1100" dirty="0">
                <a:latin typeface="Arial" pitchFamily="34" charset="0"/>
                <a:cs typeface="Arial" pitchFamily="34" charset="0"/>
              </a:rPr>
            </a:br>
            <a:r>
              <a:rPr lang="ru-RU" sz="1100" dirty="0" smtClean="0">
                <a:latin typeface="Arial" pitchFamily="34" charset="0"/>
                <a:cs typeface="Arial" pitchFamily="34" charset="0"/>
              </a:rPr>
              <a:t>Дата 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выдачи рекомендаций ПМПК: _________________________</a:t>
            </a:r>
          </a:p>
          <a:p>
            <a:r>
              <a:rPr lang="ru-RU" sz="1100" dirty="0">
                <a:latin typeface="Arial" pitchFamily="34" charset="0"/>
                <a:cs typeface="Arial" pitchFamily="34" charset="0"/>
              </a:rPr>
              <a:t>С рекомендациями ознакомлен(а). Копия заключения получена.</a:t>
            </a:r>
          </a:p>
          <a:p>
            <a:r>
              <a:rPr lang="ru-RU" sz="1100" dirty="0">
                <a:latin typeface="Arial" pitchFamily="34" charset="0"/>
                <a:cs typeface="Arial" pitchFamily="34" charset="0"/>
              </a:rPr>
              <a:t>______________________________________  (______________________________)</a:t>
            </a:r>
            <a:br>
              <a:rPr lang="ru-RU" sz="1100" dirty="0">
                <a:latin typeface="Arial" pitchFamily="34" charset="0"/>
                <a:cs typeface="Arial" pitchFamily="34" charset="0"/>
              </a:rPr>
            </a:br>
            <a:r>
              <a:rPr lang="ru-RU" sz="1100" dirty="0">
                <a:latin typeface="Arial" pitchFamily="34" charset="0"/>
                <a:cs typeface="Arial" pitchFamily="34" charset="0"/>
              </a:rPr>
              <a:t>(подпись родителя (законного представителя)	                  (расшифровка)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225962" y="720128"/>
            <a:ext cx="898971" cy="2697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 8.2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8</a:t>
            </a:fld>
            <a:endParaRPr lang="ru-RU"/>
          </a:p>
        </p:txBody>
      </p:sp>
      <p:pic>
        <p:nvPicPr>
          <p:cNvPr id="7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7" y="116633"/>
            <a:ext cx="678390" cy="67839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15290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49414" y="364684"/>
            <a:ext cx="55446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Заключение ПМПК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1062" y="4797152"/>
            <a:ext cx="874543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ru-RU" sz="1400" i="1" dirty="0">
                <a:latin typeface="Arial" pitchFamily="34" charset="0"/>
                <a:cs typeface="Arial" pitchFamily="34" charset="0"/>
              </a:rPr>
              <a:t>п. 16, ст. 2 Федерального закона РФ от 29 декабря 2012 г. № 273-ФЗ «Об образовании в РФ»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Приказ Министерства образования и науки РФ от 19 декабря 2014 г. №1598 «Об утверждении ФГОС НОО обучающихся с ОВЗ», приложение 8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Письмо 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Министерства просвещения 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РФ от 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14 августа 2020 г. № ВБ-1612/07 «О программах основного общего образования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»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400" i="1" dirty="0">
                <a:latin typeface="Arial" pitchFamily="34" charset="0"/>
                <a:cs typeface="Arial" pitchFamily="34" charset="0"/>
              </a:rPr>
              <a:t>Приказ Министерства просвещения РФ от 31 мая 2021 г. № 287 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«Об 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утверждении 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ФГОС ООО»</a:t>
            </a:r>
            <a:endParaRPr lang="ru-RU" sz="1400" i="1" dirty="0">
              <a:latin typeface="Arial" pitchFamily="34" charset="0"/>
              <a:cs typeface="Arial" pitchFamily="34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ru-RU" sz="1400" i="1" dirty="0">
                <a:latin typeface="Arial" pitchFamily="34" charset="0"/>
                <a:cs typeface="Arial" pitchFamily="34" charset="0"/>
              </a:rPr>
              <a:t>Приказ Министерства просвещения РФ от 31 мая 2021 г. № 286 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«Об 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утверждении 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ФГОС НОО»</a:t>
            </a:r>
            <a:endParaRPr lang="ru-RU" sz="1400" i="1" dirty="0">
              <a:latin typeface="Arial" pitchFamily="34" charset="0"/>
              <a:cs typeface="Arial" pitchFamily="34" charset="0"/>
            </a:endParaRPr>
          </a:p>
          <a:p>
            <a:endParaRPr lang="ru-RU" sz="16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31160" y="2924944"/>
            <a:ext cx="8686199" cy="169998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Предоставление специальных условий образования обучающемуся с ограниченными возможностями здоровья</a:t>
            </a:r>
          </a:p>
          <a:p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Образовательная программа: 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Адаптированная основная общеобразовательная программа для обучающихся с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расстройством аутистического спектра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50965" y="1196752"/>
            <a:ext cx="854151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 algn="just"/>
            <a:r>
              <a:rPr lang="ru-RU" dirty="0">
                <a:latin typeface="Arial" pitchFamily="34" charset="0"/>
                <a:cs typeface="Arial" pitchFamily="34" charset="0"/>
              </a:rPr>
              <a:t>По результатам комплексного обследования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обучающегося </a:t>
            </a:r>
            <a:r>
              <a:rPr lang="ru-RU" dirty="0">
                <a:latin typeface="Arial" pitchFamily="34" charset="0"/>
                <a:cs typeface="Arial" pitchFamily="34" charset="0"/>
              </a:rPr>
              <a:t>с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РАС </a:t>
            </a:r>
            <a:r>
              <a:rPr lang="ru-RU" dirty="0">
                <a:latin typeface="Arial" pitchFamily="34" charset="0"/>
                <a:cs typeface="Arial" pitchFamily="34" charset="0"/>
              </a:rPr>
              <a:t>ПМПК рекомендует организовать его обучение по адаптированной основной образовательной программе для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обучающихся </a:t>
            </a:r>
            <a:r>
              <a:rPr lang="ru-RU" dirty="0">
                <a:latin typeface="Arial" pitchFamily="34" charset="0"/>
                <a:cs typeface="Arial" pitchFamily="34" charset="0"/>
              </a:rPr>
              <a:t>с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РАС </a:t>
            </a:r>
            <a:r>
              <a:rPr lang="ru-RU" dirty="0">
                <a:latin typeface="Arial" pitchFamily="34" charset="0"/>
                <a:cs typeface="Arial" pitchFamily="34" charset="0"/>
              </a:rPr>
              <a:t>с указанием ее варианта от 1 до 4, основой определения которого является клиническая сущность имеющегося у него ограничения в здоровье. </a:t>
            </a:r>
          </a:p>
        </p:txBody>
      </p:sp>
      <p:pic>
        <p:nvPicPr>
          <p:cNvPr id="8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7" y="116633"/>
            <a:ext cx="678390" cy="67839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71287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1564</TotalTime>
  <Words>1434</Words>
  <Application>Microsoft Office PowerPoint</Application>
  <PresentationFormat>Экран (4:3)</PresentationFormat>
  <Paragraphs>174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Слайд 2</vt:lpstr>
      <vt:lpstr>Слайд 3</vt:lpstr>
      <vt:lpstr>Документы</vt:lpstr>
      <vt:lpstr>Документы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user2</dc:creator>
  <cp:lastModifiedBy>цпд</cp:lastModifiedBy>
  <cp:revision>95</cp:revision>
  <cp:lastPrinted>2022-02-15T05:15:39Z</cp:lastPrinted>
  <dcterms:created xsi:type="dcterms:W3CDTF">2021-10-21T07:42:26Z</dcterms:created>
  <dcterms:modified xsi:type="dcterms:W3CDTF">2022-02-25T02:45:26Z</dcterms:modified>
</cp:coreProperties>
</file>