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60" r:id="rId5"/>
    <p:sldId id="259" r:id="rId6"/>
    <p:sldId id="266" r:id="rId7"/>
    <p:sldId id="261" r:id="rId8"/>
    <p:sldId id="274" r:id="rId9"/>
    <p:sldId id="262" r:id="rId10"/>
    <p:sldId id="263" r:id="rId11"/>
    <p:sldId id="264" r:id="rId12"/>
    <p:sldId id="267" r:id="rId13"/>
    <p:sldId id="268" r:id="rId14"/>
    <p:sldId id="275" r:id="rId15"/>
    <p:sldId id="269" r:id="rId16"/>
    <p:sldId id="277" r:id="rId17"/>
    <p:sldId id="276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06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C0905-BB06-488A-BEF5-134620E8D768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F0FBE-4D64-4650-9B6E-3BF827D34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AB059-E152-406E-AB3F-A16FD858F2F2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238D5-69F2-429E-A6D2-22EB10EB4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C508-7C6B-4F6D-B94B-C2EE251C9FCA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257B5-07AD-4E3E-B269-4E40B6E51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E2C1-E579-47DB-8B1E-389C104F7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F2F6-D300-4F6A-A27A-0D739F0B94C8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692A-AA17-4FCF-8CA5-70F656A58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E24E5-053B-465D-9F74-823EBCD5DB49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089A-0032-443E-8275-C75152D06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E4E84-65BF-486C-B6D8-75BF566F7F08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A1761-54C6-4DD6-B153-8141B2DFD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A710-2A99-43C2-9FF9-24591D592DDA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C6005-ABAE-4B7E-B3D2-9A9FE452C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ED02C-D4E3-4837-8BD9-CB4430C8C3C7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1F5B-E7FD-40AE-843F-D83BF7F73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8740A-59BF-47E6-9F69-488200C71979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E84FB-1549-4E54-B2AB-DC802E107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85D6-0723-4EEE-9FBB-58D2EBFB09C5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3EE-FEA3-4803-ADC6-16C3AF9C5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52B2C-013F-414E-998F-92A4B3B6E0E3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5BF2F-587C-4137-BD09-DE7BEA9C9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357188"/>
            <a:ext cx="82296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F410C2-AD92-4B2A-908C-361023015B2F}" type="datetimeFigureOut">
              <a:rPr lang="ru-RU"/>
              <a:pPr>
                <a:defRPr/>
              </a:pPr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B956C8-9342-48E7-B819-F70FB595B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71" name="Rectangle 59"/>
          <p:cNvSpPr>
            <a:spLocks noChangeArrowheads="1"/>
          </p:cNvSpPr>
          <p:nvPr userDrawn="1"/>
        </p:nvSpPr>
        <p:spPr bwMode="auto">
          <a:xfrm>
            <a:off x="0" y="6673850"/>
            <a:ext cx="10906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60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Rod" pitchFamily="49" charset="-79"/>
              </a:rPr>
              <a:t>© Фокина Лидия Петровна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9913" y="620713"/>
            <a:ext cx="8208962" cy="24479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Алгоритм создания службы медиации в школе. </a:t>
            </a:r>
            <a:b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Из опыта работы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МКОУ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КСОШ №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2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079081"/>
            <a:ext cx="3168650" cy="1150938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Потапова С.А., заместитель директора по ВР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4339" name="Picture 7" descr="F: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068638"/>
            <a:ext cx="499903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27584" y="404664"/>
            <a:ext cx="7856041" cy="93610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8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Мероприятия</a:t>
            </a:r>
            <a:endParaRPr lang="ru-RU" sz="4800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3554" name="Picture 2" descr="F:\фото для презент\8. Акция против СПИД\IMG_2205.JPG"/>
          <p:cNvPicPr>
            <a:picLocks noChangeAspect="1" noChangeArrowheads="1"/>
          </p:cNvPicPr>
          <p:nvPr/>
        </p:nvPicPr>
        <p:blipFill>
          <a:blip r:embed="rId2"/>
          <a:srcRect t="1396"/>
          <a:stretch>
            <a:fillRect/>
          </a:stretch>
        </p:blipFill>
        <p:spPr bwMode="auto">
          <a:xfrm>
            <a:off x="3892550" y="1341438"/>
            <a:ext cx="477043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F:\фото для презент\8. Акция против СПИД\IMG_2207.JPG"/>
          <p:cNvPicPr>
            <a:picLocks noChangeAspect="1" noChangeArrowheads="1"/>
          </p:cNvPicPr>
          <p:nvPr/>
        </p:nvPicPr>
        <p:blipFill>
          <a:blip r:embed="rId3"/>
          <a:srcRect t="15814" r="33372"/>
          <a:stretch>
            <a:fillRect/>
          </a:stretch>
        </p:blipFill>
        <p:spPr bwMode="auto">
          <a:xfrm>
            <a:off x="307975" y="2708275"/>
            <a:ext cx="3922713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subTitle" idx="1"/>
          </p:nvPr>
        </p:nvSpPr>
        <p:spPr>
          <a:xfrm>
            <a:off x="5292725" y="5229225"/>
            <a:ext cx="2808288" cy="863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Акции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93610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Мероприятия</a:t>
            </a:r>
            <a:endParaRPr lang="ru-RU" sz="48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4724400"/>
            <a:ext cx="7416800" cy="1368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4579" name="Picture 2" descr="F:\фото для презент\День мира сентябрь 2016\IMG_15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44164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F:\фото для презент\День мира сентябрь 2016\IMG_1551.JPG"/>
          <p:cNvPicPr>
            <a:picLocks noChangeAspect="1" noChangeArrowheads="1"/>
          </p:cNvPicPr>
          <p:nvPr/>
        </p:nvPicPr>
        <p:blipFill>
          <a:blip r:embed="rId3"/>
          <a:srcRect l="11279" t="17055" r="3391" b="3685"/>
          <a:stretch>
            <a:fillRect/>
          </a:stretch>
        </p:blipFill>
        <p:spPr bwMode="auto">
          <a:xfrm>
            <a:off x="4067175" y="3092450"/>
            <a:ext cx="47561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00113" y="5157788"/>
            <a:ext cx="2808287" cy="863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Акции</a:t>
            </a:r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2" descr="F:\фото для презент\беседа о ПДД 2.11.2016 1 классы\IMG_1830.JPG"/>
          <p:cNvPicPr>
            <a:picLocks noChangeAspect="1" noChangeArrowheads="1"/>
          </p:cNvPicPr>
          <p:nvPr/>
        </p:nvPicPr>
        <p:blipFill>
          <a:blip r:embed="rId2"/>
          <a:srcRect l="29185" t="12714"/>
          <a:stretch>
            <a:fillRect/>
          </a:stretch>
        </p:blipFill>
        <p:spPr bwMode="auto">
          <a:xfrm>
            <a:off x="395288" y="1268413"/>
            <a:ext cx="3960812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Мероприятия</a:t>
            </a:r>
            <a:endParaRPr lang="ru-RU" sz="4800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5604" name="Picture 3" descr="F:\фото для презент\беседа о ПДД 2.11.2016 1 классы\IMG_1834.JPG"/>
          <p:cNvPicPr>
            <a:picLocks noChangeAspect="1" noChangeArrowheads="1"/>
          </p:cNvPicPr>
          <p:nvPr/>
        </p:nvPicPr>
        <p:blipFill>
          <a:blip r:embed="rId3"/>
          <a:srcRect t="16280"/>
          <a:stretch>
            <a:fillRect/>
          </a:stretch>
        </p:blipFill>
        <p:spPr bwMode="auto">
          <a:xfrm>
            <a:off x="3276600" y="2492375"/>
            <a:ext cx="5691188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" descr="F:\фото для презент\7. флэш-моб 25.01.17\IMG_2430.JPG"/>
          <p:cNvPicPr>
            <a:picLocks noChangeAspect="1" noChangeArrowheads="1"/>
          </p:cNvPicPr>
          <p:nvPr/>
        </p:nvPicPr>
        <p:blipFill>
          <a:blip r:embed="rId2"/>
          <a:srcRect t="25581"/>
          <a:stretch>
            <a:fillRect/>
          </a:stretch>
        </p:blipFill>
        <p:spPr bwMode="auto">
          <a:xfrm>
            <a:off x="468313" y="1557338"/>
            <a:ext cx="833596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Мероприятия</a:t>
            </a:r>
            <a:endParaRPr lang="ru-RU" sz="4800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468313" y="1341438"/>
            <a:ext cx="7129462" cy="6461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953735"/>
                </a:solidFill>
              </a:rPr>
              <a:t>Индивидуальная работа с детьми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1000" b="1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Содержимое 2"/>
          <p:cNvSpPr txBox="1">
            <a:spLocks/>
          </p:cNvSpPr>
          <p:nvPr/>
        </p:nvSpPr>
        <p:spPr>
          <a:xfrm>
            <a:off x="2555875" y="2060575"/>
            <a:ext cx="5832475" cy="64611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953735"/>
                </a:solidFill>
              </a:rPr>
              <a:t>Обучение детей способам разрешения конфликтов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1000" b="1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50825" y="3213100"/>
            <a:ext cx="4248150" cy="646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953735"/>
                </a:solidFill>
              </a:rPr>
              <a:t>Анкетирование </a:t>
            </a:r>
            <a:endParaRPr lang="ru-RU" sz="1000" b="1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1188" y="4149725"/>
            <a:ext cx="3455987" cy="64611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 smtClean="0">
                <a:solidFill>
                  <a:srgbClr val="953735"/>
                </a:solidFill>
              </a:rPr>
              <a:t>Тренинговые занятия </a:t>
            </a:r>
            <a:endParaRPr lang="ru-RU" sz="1000" b="1" dirty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6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82423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211638" y="3573463"/>
            <a:ext cx="4248150" cy="6461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953735"/>
                </a:solidFill>
              </a:rPr>
              <a:t>Психологические акции </a:t>
            </a:r>
            <a:endParaRPr lang="ru-RU" sz="1000" b="1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635375" y="4724400"/>
            <a:ext cx="4248150" cy="646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953735"/>
                </a:solidFill>
              </a:rPr>
              <a:t>Тематические дни</a:t>
            </a:r>
            <a:endParaRPr lang="ru-RU" sz="1000" b="1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763713" y="5516563"/>
            <a:ext cx="4248150" cy="6461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953735"/>
                </a:solidFill>
              </a:rPr>
              <a:t>Социальные проекты</a:t>
            </a:r>
            <a:endParaRPr lang="ru-RU" sz="1000" b="1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3" descr="F:\родит. собрание\IMG_1684.JPG"/>
          <p:cNvPicPr>
            <a:picLocks noChangeAspect="1" noChangeArrowheads="1"/>
          </p:cNvPicPr>
          <p:nvPr/>
        </p:nvPicPr>
        <p:blipFill>
          <a:blip r:embed="rId2"/>
          <a:srcRect t="4495" r="3606"/>
          <a:stretch>
            <a:fillRect/>
          </a:stretch>
        </p:blipFill>
        <p:spPr bwMode="auto">
          <a:xfrm>
            <a:off x="4859338" y="1268413"/>
            <a:ext cx="400685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F:\родит. собрание\IMG_1683.JPG"/>
          <p:cNvPicPr>
            <a:picLocks noChangeAspect="1" noChangeArrowheads="1"/>
          </p:cNvPicPr>
          <p:nvPr/>
        </p:nvPicPr>
        <p:blipFill>
          <a:blip r:embed="rId3"/>
          <a:srcRect t="20036"/>
          <a:stretch>
            <a:fillRect/>
          </a:stretch>
        </p:blipFill>
        <p:spPr bwMode="auto">
          <a:xfrm>
            <a:off x="179388" y="3090863"/>
            <a:ext cx="5688012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Родительские собрания</a:t>
            </a:r>
            <a:endParaRPr lang="ru-RU" sz="4800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7891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>
              <a:buFont typeface="Arial" charset="0"/>
              <a:buNone/>
            </a:pPr>
            <a:endParaRPr lang="ru-RU" sz="2400" b="1" smtClean="0"/>
          </a:p>
        </p:txBody>
      </p:sp>
      <p:sp>
        <p:nvSpPr>
          <p:cNvPr id="37892" name="Содержимое 3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37893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/>
          <a:p>
            <a:pPr marL="0" indent="0">
              <a:buFont typeface="Arial" charset="0"/>
              <a:buNone/>
            </a:pPr>
            <a:endParaRPr lang="ru-RU" sz="2400" b="1" smtClean="0"/>
          </a:p>
        </p:txBody>
      </p:sp>
      <p:sp>
        <p:nvSpPr>
          <p:cNvPr id="37894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1288"/>
          </a:xfrm>
        </p:spPr>
        <p:txBody>
          <a:bodyPr/>
          <a:lstStyle/>
          <a:p>
            <a:endParaRPr lang="ru-RU" sz="2400" smtClean="0"/>
          </a:p>
        </p:txBody>
      </p:sp>
      <p:pic>
        <p:nvPicPr>
          <p:cNvPr id="37895" name="Рисунок 6" descr="http://www.kirov.spb.ru/sc/397/images/smilies/belmed-spor-obr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043781" y="718725"/>
            <a:ext cx="7129463" cy="646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 smtClean="0">
                <a:solidFill>
                  <a:srgbClr val="953735"/>
                </a:solidFill>
              </a:rPr>
              <a:t>Рабочие документы службы </a:t>
            </a:r>
            <a:r>
              <a:rPr lang="ru-RU" sz="2800" b="1" dirty="0">
                <a:solidFill>
                  <a:srgbClr val="953735"/>
                </a:solidFill>
              </a:rPr>
              <a:t>медиации</a:t>
            </a:r>
            <a:endParaRPr lang="ru-RU" sz="1000" b="1" dirty="0">
              <a:solidFill>
                <a:srgbClr val="898989"/>
              </a:solidFill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715358" y="1916832"/>
            <a:ext cx="7848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953735"/>
                </a:solidFill>
              </a:rPr>
              <a:t>- журнал регистрации случаев службы школьной медиации;</a:t>
            </a:r>
          </a:p>
          <a:p>
            <a:endParaRPr lang="ru-RU" sz="2400" b="1" dirty="0">
              <a:solidFill>
                <a:srgbClr val="953735"/>
              </a:solidFill>
            </a:endParaRPr>
          </a:p>
          <a:p>
            <a:r>
              <a:rPr lang="ru-RU" sz="2400" b="1" dirty="0">
                <a:solidFill>
                  <a:srgbClr val="953735"/>
                </a:solidFill>
              </a:rPr>
              <a:t>- карта случая службы медиации;</a:t>
            </a:r>
          </a:p>
          <a:p>
            <a:endParaRPr lang="ru-RU" sz="2400" b="1" dirty="0">
              <a:solidFill>
                <a:srgbClr val="953735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953735"/>
                </a:solidFill>
              </a:rPr>
              <a:t>согласие </a:t>
            </a:r>
            <a:r>
              <a:rPr lang="ru-RU" sz="2400" b="1" dirty="0">
                <a:solidFill>
                  <a:srgbClr val="953735"/>
                </a:solidFill>
              </a:rPr>
              <a:t>на использование персональных </a:t>
            </a:r>
            <a:r>
              <a:rPr lang="ru-RU" sz="2400" b="1" dirty="0" smtClean="0">
                <a:solidFill>
                  <a:srgbClr val="953735"/>
                </a:solidFill>
              </a:rPr>
              <a:t>данных;</a:t>
            </a:r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rgbClr val="953735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953735"/>
                </a:solidFill>
              </a:rPr>
              <a:t>с</a:t>
            </a:r>
            <a:r>
              <a:rPr lang="ru-RU" sz="2400" b="1" dirty="0" smtClean="0">
                <a:solidFill>
                  <a:srgbClr val="953735"/>
                </a:solidFill>
              </a:rPr>
              <a:t>огласие на проведение процедуры медиации;</a:t>
            </a:r>
          </a:p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rgbClr val="953735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dirty="0">
                <a:solidFill>
                  <a:srgbClr val="953735"/>
                </a:solidFill>
              </a:rPr>
              <a:t>м</a:t>
            </a:r>
            <a:r>
              <a:rPr lang="ru-RU" sz="2400" b="1" dirty="0" smtClean="0">
                <a:solidFill>
                  <a:srgbClr val="953735"/>
                </a:solidFill>
              </a:rPr>
              <a:t>едиативное соглашение.</a:t>
            </a:r>
            <a:endParaRPr lang="ru-RU" sz="2400" b="1" dirty="0">
              <a:solidFill>
                <a:srgbClr val="953735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slide_11"/>
          <p:cNvPicPr>
            <a:picLocks noChangeAspect="1" noChangeArrowheads="1"/>
          </p:cNvPicPr>
          <p:nvPr/>
        </p:nvPicPr>
        <p:blipFill>
          <a:blip r:embed="rId2"/>
          <a:srcRect l="1813" t="2112" r="1813" b="12195"/>
          <a:stretch>
            <a:fillRect/>
          </a:stretch>
        </p:blipFill>
        <p:spPr bwMode="auto">
          <a:xfrm>
            <a:off x="900113" y="981075"/>
            <a:ext cx="7343775" cy="4897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C:\Users\User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96863"/>
            <a:ext cx="8785225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93610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Проект «Поющая школа»</a:t>
            </a:r>
            <a:endParaRPr lang="ru-RU" sz="48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4724400"/>
            <a:ext cx="7416800" cy="1368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387" name="Picture 4" descr="C:\Users\Пользователь\Desktop\3763281c809a0b11650a9d759d6712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16113"/>
            <a:ext cx="4104258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429000" y="1827213"/>
            <a:ext cx="5254625" cy="28209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 smtClean="0">
                <a:solidFill>
                  <a:srgbClr val="0070C0"/>
                </a:solidFill>
              </a:rPr>
              <a:t>Какое это могучее педагогическое средство – хоровое пение! </a:t>
            </a:r>
          </a:p>
          <a:p>
            <a:pPr algn="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</a:t>
            </a:r>
            <a:r>
              <a:rPr lang="ru-RU" b="1" dirty="0" err="1" smtClean="0">
                <a:solidFill>
                  <a:srgbClr val="002060"/>
                </a:solidFill>
              </a:rPr>
              <a:t>К.Д.Ушинский</a:t>
            </a:r>
            <a:endParaRPr lang="ru-RU" b="1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52425" y="228600"/>
            <a:ext cx="8510588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Times New Roman" pitchFamily="18" charset="0"/>
              </a:rPr>
              <a:t>Фестиваль военной песни</a:t>
            </a:r>
          </a:p>
        </p:txBody>
      </p:sp>
      <p:pic>
        <p:nvPicPr>
          <p:cNvPr id="17410" name="Picture 9" descr="C:\Users\user\Desktop\Школа Фестиваль 08.05.2015\IMG_3186.jpg"/>
          <p:cNvPicPr>
            <a:picLocks noChangeAspect="1" noChangeArrowheads="1"/>
          </p:cNvPicPr>
          <p:nvPr/>
        </p:nvPicPr>
        <p:blipFill>
          <a:blip r:embed="rId2"/>
          <a:srcRect t="13579" r="14014" b="39915"/>
          <a:stretch>
            <a:fillRect/>
          </a:stretch>
        </p:blipFill>
        <p:spPr bwMode="auto">
          <a:xfrm>
            <a:off x="141288" y="1022350"/>
            <a:ext cx="44053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0" descr="C:\Users\user\Desktop\Школа Фестиваль 08.05.2015\IMG_3212.jpg"/>
          <p:cNvPicPr>
            <a:picLocks noChangeAspect="1" noChangeArrowheads="1"/>
          </p:cNvPicPr>
          <p:nvPr/>
        </p:nvPicPr>
        <p:blipFill>
          <a:blip r:embed="rId3"/>
          <a:srcRect l="10735" t="21405" r="10603" b="32843"/>
          <a:stretch>
            <a:fillRect/>
          </a:stretch>
        </p:blipFill>
        <p:spPr bwMode="auto">
          <a:xfrm rot="390505">
            <a:off x="3805238" y="3702050"/>
            <a:ext cx="5211762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C:\Users\user\Desktop\Школа Фестиваль 08.05.2015\IMG_3241.jpg"/>
          <p:cNvPicPr>
            <a:picLocks noChangeAspect="1" noChangeArrowheads="1"/>
          </p:cNvPicPr>
          <p:nvPr/>
        </p:nvPicPr>
        <p:blipFill>
          <a:blip r:embed="rId4"/>
          <a:srcRect r="3455" b="33376"/>
          <a:stretch>
            <a:fillRect/>
          </a:stretch>
        </p:blipFill>
        <p:spPr bwMode="auto">
          <a:xfrm>
            <a:off x="4749800" y="998538"/>
            <a:ext cx="4113213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C:\Users\user\Desktop\Школа Фестиваль 08.05.2015\IMG_32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03881">
            <a:off x="269875" y="3681413"/>
            <a:ext cx="30956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1219200" y="3048000"/>
            <a:ext cx="2339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9 «А» класс 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6189663" y="3135313"/>
            <a:ext cx="2116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9 «Б» класс 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1295400" y="6297613"/>
            <a:ext cx="1617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11 класс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5767388" y="6286500"/>
            <a:ext cx="1617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10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E:\IMG_0798.jpg"/>
          <p:cNvPicPr>
            <a:picLocks noChangeAspect="1" noChangeArrowheads="1"/>
          </p:cNvPicPr>
          <p:nvPr/>
        </p:nvPicPr>
        <p:blipFill>
          <a:blip r:embed="rId2"/>
          <a:srcRect l="2023" t="13036" r="3096" b="17500"/>
          <a:stretch>
            <a:fillRect/>
          </a:stretch>
        </p:blipFill>
        <p:spPr bwMode="auto">
          <a:xfrm>
            <a:off x="234950" y="2060575"/>
            <a:ext cx="87058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29760" y="476673"/>
            <a:ext cx="7916416" cy="115212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0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«Россия – Родина моя»!</a:t>
            </a:r>
            <a:endParaRPr lang="ru-RU" sz="5000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6889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Хор педагогов</a:t>
            </a:r>
          </a:p>
        </p:txBody>
      </p:sp>
      <p:pic>
        <p:nvPicPr>
          <p:cNvPr id="20482" name="Picture 3" descr="C:\Users\73B5~1\AppData\Local\Temp\Rar$DIa0.742\IMG_1976.jpg"/>
          <p:cNvPicPr>
            <a:picLocks noChangeAspect="1" noChangeArrowheads="1"/>
          </p:cNvPicPr>
          <p:nvPr/>
        </p:nvPicPr>
        <p:blipFill>
          <a:blip r:embed="rId2"/>
          <a:srcRect l="3928" t="12473" r="3810" b="33572"/>
          <a:stretch>
            <a:fillRect/>
          </a:stretch>
        </p:blipFill>
        <p:spPr bwMode="auto">
          <a:xfrm>
            <a:off x="2268538" y="908050"/>
            <a:ext cx="6435725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C:\Users\73B5~1\AppData\Local\Temp\Rar$DIa0.007\IMG_2269.jpg"/>
          <p:cNvPicPr>
            <a:picLocks noChangeAspect="1" noChangeArrowheads="1"/>
          </p:cNvPicPr>
          <p:nvPr/>
        </p:nvPicPr>
        <p:blipFill>
          <a:blip r:embed="rId3"/>
          <a:srcRect l="2177" t="13879" r="2498" b="25626"/>
          <a:stretch>
            <a:fillRect/>
          </a:stretch>
        </p:blipFill>
        <p:spPr bwMode="auto">
          <a:xfrm>
            <a:off x="250825" y="3573463"/>
            <a:ext cx="5976938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93610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6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Школьная служба медиации</a:t>
            </a:r>
            <a:endParaRPr lang="ru-RU" sz="46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4724400"/>
            <a:ext cx="7416800" cy="1368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507" name="Содержимое 2"/>
          <p:cNvSpPr txBox="1">
            <a:spLocks/>
          </p:cNvSpPr>
          <p:nvPr/>
        </p:nvSpPr>
        <p:spPr bwMode="auto">
          <a:xfrm>
            <a:off x="3429000" y="1827213"/>
            <a:ext cx="5254625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1508" name="Picture 2" descr="C:\Users\User\Desktop\медиац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328738"/>
            <a:ext cx="626427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619250" y="908050"/>
            <a:ext cx="5832475" cy="646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953735"/>
                </a:solidFill>
              </a:rPr>
              <a:t>Служба школьной медиации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1000" b="1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Содержимое 2"/>
          <p:cNvSpPr txBox="1">
            <a:spLocks/>
          </p:cNvSpPr>
          <p:nvPr/>
        </p:nvSpPr>
        <p:spPr>
          <a:xfrm>
            <a:off x="1547813" y="2852738"/>
            <a:ext cx="5832475" cy="6461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953735"/>
                </a:solidFill>
              </a:rPr>
              <a:t>Совет профилактики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1000" b="1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827088" y="4941888"/>
            <a:ext cx="7561262" cy="64611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solidFill>
                  <a:srgbClr val="953735"/>
                </a:solidFill>
              </a:rPr>
              <a:t>Комиссия по урегулированию споров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1000" b="1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93610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Мероприятия</a:t>
            </a:r>
            <a:endParaRPr lang="ru-RU" sz="48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4724400"/>
            <a:ext cx="7416800" cy="1368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750" y="1846263"/>
            <a:ext cx="8064500" cy="4319587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86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- </a:t>
            </a:r>
            <a:r>
              <a:rPr lang="ru-RU" sz="8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на педагогическом совете;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8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- на классных часах;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8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- на линейках;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8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- на родительских собраниях;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8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- оформлен стенд о деятельности СШМ;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8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- информация размещена на официальном сайте школы;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86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- информация была представлена в бегущей строке.</a:t>
            </a:r>
          </a:p>
          <a:p>
            <a:pPr fontAlgn="auto">
              <a:spcAft>
                <a:spcPts val="0"/>
              </a:spcAft>
              <a:defRPr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170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Алгоритм создания службы медиации в школе.  Из опыта работы  МКОУ КСОШ № 2</vt:lpstr>
      <vt:lpstr>Презентация PowerPoint</vt:lpstr>
      <vt:lpstr>Проект «Поющая школа»</vt:lpstr>
      <vt:lpstr>Презентация PowerPoint</vt:lpstr>
      <vt:lpstr>Презентация PowerPoint</vt:lpstr>
      <vt:lpstr>Хор педагогов</vt:lpstr>
      <vt:lpstr>Школьная служба медиации</vt:lpstr>
      <vt:lpstr>Презентация PowerPoint</vt:lpstr>
      <vt:lpstr>Мероприятия</vt:lpstr>
      <vt:lpstr>Презентация PowerPoint</vt:lpstr>
      <vt:lpstr>Мероприятия</vt:lpstr>
      <vt:lpstr>Мероприятия</vt:lpstr>
      <vt:lpstr>Мероприятия</vt:lpstr>
      <vt:lpstr>Презентация PowerPoint</vt:lpstr>
      <vt:lpstr>Родительские собрания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Ольга Владимировна</cp:lastModifiedBy>
  <cp:revision>111</cp:revision>
  <dcterms:created xsi:type="dcterms:W3CDTF">2015-05-03T06:58:13Z</dcterms:created>
  <dcterms:modified xsi:type="dcterms:W3CDTF">2018-04-09T06:11:43Z</dcterms:modified>
</cp:coreProperties>
</file>