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32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92" r:id="rId16"/>
    <p:sldId id="265" r:id="rId17"/>
    <p:sldId id="266" r:id="rId18"/>
    <p:sldId id="267" r:id="rId19"/>
    <p:sldId id="270" r:id="rId20"/>
    <p:sldId id="268" r:id="rId21"/>
    <p:sldId id="269" r:id="rId22"/>
    <p:sldId id="271" r:id="rId23"/>
    <p:sldId id="303" r:id="rId24"/>
    <p:sldId id="272" r:id="rId25"/>
    <p:sldId id="274" r:id="rId26"/>
    <p:sldId id="273" r:id="rId27"/>
    <p:sldId id="275" r:id="rId28"/>
    <p:sldId id="277" r:id="rId29"/>
    <p:sldId id="294" r:id="rId30"/>
    <p:sldId id="295" r:id="rId31"/>
    <p:sldId id="296" r:id="rId32"/>
    <p:sldId id="297" r:id="rId33"/>
    <p:sldId id="298" r:id="rId34"/>
    <p:sldId id="301" r:id="rId35"/>
    <p:sldId id="299" r:id="rId36"/>
    <p:sldId id="300" r:id="rId37"/>
    <p:sldId id="302" r:id="rId38"/>
    <p:sldId id="279" r:id="rId39"/>
    <p:sldId id="280" r:id="rId40"/>
    <p:sldId id="285" r:id="rId41"/>
    <p:sldId id="286" r:id="rId42"/>
    <p:sldId id="287" r:id="rId43"/>
    <p:sldId id="288" r:id="rId44"/>
    <p:sldId id="289" r:id="rId45"/>
    <p:sldId id="291" r:id="rId4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viewProps" Target="viewProps.xml"/><Relationship Id="rId8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8ABC-7FAF-420C-A438-2F215F809DB2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C210-9BCD-428B-ACC0-EA7641C20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94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8ABC-7FAF-420C-A438-2F215F809DB2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C210-9BCD-428B-ACC0-EA7641C20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39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8ABC-7FAF-420C-A438-2F215F809DB2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C210-9BCD-428B-ACC0-EA7641C20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114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425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459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089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945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552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507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7939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45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8ABC-7FAF-420C-A438-2F215F809DB2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C210-9BCD-428B-ACC0-EA7641C20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025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8024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526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462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8823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5740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372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3010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8640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3264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536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8ABC-7FAF-420C-A438-2F215F809DB2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C210-9BCD-428B-ACC0-EA7641C20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697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5233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0734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5206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693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2796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5908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3838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4315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1091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49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8ABC-7FAF-420C-A438-2F215F809DB2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C210-9BCD-428B-ACC0-EA7641C20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5374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7647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1250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52078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7120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0314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109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5621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2074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5301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358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8ABC-7FAF-420C-A438-2F215F809DB2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C210-9BCD-428B-ACC0-EA7641C20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74517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8433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92045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93678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093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15721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29736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24188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89828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86171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13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8ABC-7FAF-420C-A438-2F215F809DB2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C210-9BCD-428B-ACC0-EA7641C20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24043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13135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53078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0088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4009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8656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1656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79335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07561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4931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90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8ABC-7FAF-420C-A438-2F215F809DB2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C210-9BCD-428B-ACC0-EA7641C20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87256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1901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86029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57773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23531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83617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90796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95092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538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8ABC-7FAF-420C-A438-2F215F809DB2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C210-9BCD-428B-ACC0-EA7641C20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94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8ABC-7FAF-420C-A438-2F215F809DB2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4C210-9BCD-428B-ACC0-EA7641C20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42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08ABC-7FAF-420C-A438-2F215F809DB2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4C210-9BCD-428B-ACC0-EA7641C20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20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27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32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47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04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76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65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mpqu.su/nauchno-metodichechcskie-osnovy-sistmy-vospitania-detej-s-jvz/" TargetMode="External"/><Relationship Id="rId2" Type="http://schemas.openxmlformats.org/officeDocument/2006/relationships/hyperlink" Target="https://ikp-rao.ru/frc-ovz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r45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3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tr45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9247"/>
            <a:ext cx="7772400" cy="1669753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организации образовательного пространства для обучающихся с ЗПР                   в условиях инклюзивных образовательных организаций</a:t>
            </a:r>
            <a:br>
              <a:rPr lang="ru-RU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3886200"/>
            <a:ext cx="5256584" cy="235111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7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Фомина Л.И., </a:t>
            </a:r>
          </a:p>
          <a:p>
            <a:pPr algn="l"/>
            <a:r>
              <a:rPr lang="ru-RU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заведующий ЦПМПК Курганской области</a:t>
            </a:r>
          </a:p>
          <a:p>
            <a:pPr algn="l"/>
            <a:endParaRPr lang="ru-RU" sz="7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7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Карманова А.С., </a:t>
            </a:r>
          </a:p>
          <a:p>
            <a:pPr algn="l"/>
            <a:r>
              <a:rPr lang="ru-RU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едагог-психолог ЦПМПК Курганской области</a:t>
            </a:r>
          </a:p>
          <a:p>
            <a:pPr algn="l"/>
            <a:endParaRPr lang="ru-RU" sz="7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7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Трофимова Н.С., </a:t>
            </a:r>
          </a:p>
          <a:p>
            <a:pPr algn="l"/>
            <a:r>
              <a:rPr lang="ru-RU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Педагог-психолог ЦПМПК Курганской области</a:t>
            </a:r>
          </a:p>
          <a:p>
            <a:pPr algn="l"/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369530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 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626" y="1080857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0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Особые образовательные потребности обучающихся с ЗПР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Особые образовательные потребности у разных категорий обучающихся с ЗПР различаются, т.к. определяются клинической спецификой нарушения психического развития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Выделяют общие и специфические образовательные потребности детей с ЗПР</a:t>
            </a:r>
          </a:p>
          <a:p>
            <a:pPr marL="0" indent="0" algn="just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Общие образовательные потребности обучающихся с ЗПР: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Получение специфической помощи педагогическими средствами.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Выделение пропедевтического периода в образовании (1 дополнительный класс), обеспечивающего преемственность между дошкольным и школьным этапами.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Получение начального образования в условиях образовательной организации общего или специального типа.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Обязательность непрерывности коррекционно-развивающего процесса.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Психологическое сопровождение образовательного процесса.</a:t>
            </a:r>
          </a:p>
          <a:p>
            <a:pPr marL="514350" indent="-514350" algn="just">
              <a:buFont typeface="+mj-lt"/>
              <a:buAutoNum type="arabicPeriod"/>
            </a:pPr>
            <a:endParaRPr lang="ru-RU" dirty="0" smtClean="0"/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57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49006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Специфические образовательные потребности обучающихся с ЗПР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764704"/>
            <a:ext cx="4040188" cy="639762"/>
          </a:xfrm>
        </p:spPr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 7.1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9512" y="2060848"/>
            <a:ext cx="3960440" cy="4641379"/>
          </a:xfrm>
        </p:spPr>
        <p:txBody>
          <a:bodyPr>
            <a:normAutofit fontScale="625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Адаптация основной общеобразовательной программы НОО;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Комплексное ПМП сопровождение обучающегося;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процесса обучения с учётом специфики формирования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ЗУНов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 темпа учебной работы (пошаговом предъявлении материала, дозированной помощи учителя);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Профилактика и коррекция социальной и школьной дезадаптации;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Специфическая психокоррекционная помощь в формировании самостоятельности в деятельности, умения принимать оказанную ему помощь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764704"/>
            <a:ext cx="4041775" cy="639762"/>
          </a:xfrm>
        </p:spPr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 7.2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27985" y="1484784"/>
            <a:ext cx="4464496" cy="5256584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+mj-lt"/>
              <a:buAutoNum type="arabicPeriod"/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особого пространства и временной организации образовательной среды с учётом быстрой истощаемости, низкой работоспособности, понижения общего психофизического тонуса обучающихся с ЗПР;</a:t>
            </a:r>
          </a:p>
          <a:p>
            <a:pPr algn="just">
              <a:buFont typeface="+mj-lt"/>
              <a:buAutoNum type="arabicPeriod"/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Увеличение сроков освоения АООП НОО до 5 лет;</a:t>
            </a:r>
          </a:p>
          <a:p>
            <a:pPr algn="just">
              <a:buFont typeface="+mj-lt"/>
              <a:buAutoNum type="arabicPeriod"/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Гибкое варьирование организации обучения путём расширения/сокращения содержания отдельных предметных областей, изменения количества учебных часов (ИУП);</a:t>
            </a:r>
          </a:p>
          <a:p>
            <a:pPr algn="just">
              <a:buFont typeface="+mj-lt"/>
              <a:buAutoNum type="arabicPeriod"/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Упрощение системы учебно-познавательных задач;</a:t>
            </a:r>
          </a:p>
          <a:p>
            <a:pPr algn="just">
              <a:buFont typeface="+mj-lt"/>
              <a:buAutoNum type="arabicPeriod"/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Пошаговое предъявление учебного материала, дозированная помощь учителя, использование специальных методов и приёмов;</a:t>
            </a:r>
          </a:p>
          <a:p>
            <a:pPr algn="just">
              <a:buFont typeface="+mj-lt"/>
              <a:buAutoNum type="arabicPeriod"/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Наглядно-действенный характер содержания образования;</a:t>
            </a:r>
          </a:p>
          <a:p>
            <a:pPr algn="just">
              <a:buFont typeface="+mj-lt"/>
              <a:buAutoNum type="arabicPeriod"/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Специфическое обучение «переносу» сформированных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ЗУНов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в новую учебную ситуацию;</a:t>
            </a:r>
          </a:p>
          <a:p>
            <a:pPr algn="just"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Специфическая психокоррекционная помощь в формировании самостоятельности в деятельности, умения принимать оказанную ему помощь</a:t>
            </a:r>
          </a:p>
          <a:p>
            <a:pPr>
              <a:buFont typeface="+mj-lt"/>
              <a:buAutoNum type="arabicPeriod"/>
            </a:pPr>
            <a:endParaRPr lang="ru-R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endParaRPr lang="ru-R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endParaRPr lang="ru-R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endParaRPr lang="ru-R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endParaRPr lang="ru-R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38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712968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 специалистов ПМПК при проведении комплексного обследования обучающихся с ЗПР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Специалисты ПМПК при проведении комплексного обследования обучающихся с ЗПР решают основные диагностические задачи – отграничение ЗПР от сходных с ней психофизических состояний</a:t>
            </a:r>
          </a:p>
          <a:p>
            <a:pPr marL="0" indent="0" algn="just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Визуальным предметным предъявлением этих состояний является </a:t>
            </a:r>
            <a:r>
              <a:rPr lang="ru-RU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учебная неуспеваемость</a:t>
            </a:r>
          </a:p>
          <a:p>
            <a:pPr marL="0" indent="0" algn="just">
              <a:buNone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Причины школьной неуспеваемости:</a:t>
            </a:r>
          </a:p>
          <a:p>
            <a:pPr algn="just"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Неподготовленность ребёнка к школьному обучению (социально-педагогическая запущенность);</a:t>
            </a:r>
          </a:p>
          <a:p>
            <a:pPr algn="just"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Социально неблагоприятные условия жизни ребёнка: отсутствие контроля со стороны родителей, несоблюдение режима дня, конфликтные ситуации в семье, отсутствие эмоционально-положительного контакта с родителями;</a:t>
            </a:r>
          </a:p>
          <a:p>
            <a:pPr algn="just"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Отграничение в психофизическом развитии ЗПР от у/о,  нарушений речи, нарушений работы сенсорных систем, нарушений опорно-двигательного аппарата, эмоционально-волевых расстройств.</a:t>
            </a:r>
          </a:p>
          <a:p>
            <a:pPr marL="0" indent="0" algn="just">
              <a:buNone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Наиболее сложными в диагностическом отношении являются обучающиеся с ЗПР</a:t>
            </a:r>
          </a:p>
          <a:p>
            <a:pPr marL="0" indent="0" algn="just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Задержка психического развития церебрального происхождения (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гр.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бучающихся с ЗПР) вследствие хромосомных нарушений и родовых травм встречаются чаще других и представляют наибольшую сложность при отграничении их от умственной отсталости</a:t>
            </a:r>
          </a:p>
          <a:p>
            <a:pPr>
              <a:buFont typeface="+mj-lt"/>
              <a:buAutoNum type="arabicPeriod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84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ПМПК обследование обучающихся с ЗПР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Подбор необходимого диагностического инструментария для каждого обследуемого ребёнка с ЗПР опирается исходя из анализа специалистами ПМПК: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  анамнеза ребёнка (сведений из истории развития);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медицинских документов (данных от офтальмолога, ЛОР-врача, психиатра и др. профильных специалистов);</a:t>
            </a:r>
          </a:p>
          <a:p>
            <a:pPr algn="just"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ж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алоб родителей;</a:t>
            </a:r>
          </a:p>
          <a:p>
            <a:pPr algn="just"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ведений из образовательной организации (характеристика и запрос образовательной организации)</a:t>
            </a:r>
          </a:p>
          <a:p>
            <a:pPr>
              <a:buFontTx/>
              <a:buChar char="-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49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проведении комплексного обследования обучающихся с ЗПР необходимо учитывать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Эмоциональную реакцию ребёнка на факт обследования (волнение, скованность, эмоциональное напряжение в условиях незнакомой обстановки, при общении с незнакомыми людьми);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Понимание инструкции и цели предложенного задания, теста;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Характер деятельности обследуемого ребёнка при выполнении теста, инструкции, задания (целенаправленность и сосредоточенность при выполнении задания, умение выполнить задание до конца);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Умение использовать предложенную помощь (чем более выражена у ребёнка эта способность, тем выше его обучаемость и интеллектуальные возможности);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Реакция на результат выполнения диагностического теста, задания (критичность)</a:t>
            </a:r>
          </a:p>
          <a:p>
            <a:pPr marL="514350" indent="-514350">
              <a:buFont typeface="+mj-lt"/>
              <a:buAutoNum type="arabicPeriod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9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ПМПК обследование обучающихся с ЗПР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4040188" cy="639762"/>
          </a:xfrm>
        </p:spPr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Дошкольники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9512" y="1700808"/>
            <a:ext cx="4317876" cy="442535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формированность элементарных математических представлений;</a:t>
            </a: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ровень развития конструктивной деятельности;</a:t>
            </a: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ровень развития мыслительных операций: обобщения, сравнения, способности устанавливать простейшие причинно-следственные связи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052736"/>
            <a:ext cx="4041775" cy="639762"/>
          </a:xfrm>
        </p:spPr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Школьники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353347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оответствие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ЗУНов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по основным учебным предметам требованиям программы по которым обучается ребёнок;</a:t>
            </a: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тепень усвоения образовательной программы (усвоена частично, усвоена, не усвоена);</a:t>
            </a: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озможность и необходимость создание специальных условиях для усвоения образовательной программы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8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ПМПК</a:t>
            </a:r>
            <a:endParaRPr lang="ru-RU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408712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57554" y="764704"/>
            <a:ext cx="2952328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Обучающиеся с </a:t>
            </a:r>
            <a:r>
              <a:rPr lang="ru-R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психо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-физическим инфантилизмом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0649" y="1809106"/>
            <a:ext cx="2916324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Обучающиеся с психическим инфантилизмом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96752" y="3132546"/>
            <a:ext cx="2880320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Обучающиеся с </a:t>
            </a:r>
            <a:r>
              <a:rPr lang="ru-R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цереброастеническим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синдромом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998" y="4136724"/>
            <a:ext cx="2880320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Обучающиеся </a:t>
            </a:r>
            <a:r>
              <a:rPr lang="ru-R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цереброорганическим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синдромом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20869" y="1901439"/>
            <a:ext cx="330148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Обучающиеся по АООП 7.1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33624" y="4012884"/>
            <a:ext cx="330148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Обучающиеся по АООП 7,2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584387" y="1340768"/>
            <a:ext cx="1566738" cy="732994"/>
          </a:xfrm>
          <a:prstGeom prst="straightConnector1">
            <a:avLst/>
          </a:prstGeom>
          <a:ln w="25400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584387" y="2212228"/>
            <a:ext cx="1598069" cy="2526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542684" y="3594211"/>
            <a:ext cx="1584176" cy="46166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487066" y="4221298"/>
            <a:ext cx="1639794" cy="4665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7504" y="5157192"/>
            <a:ext cx="90364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 algn="just">
              <a:buAutoNum type="arabicPeriod"/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п. 16, ст. 2 ФЗ РФ от 29 декабря 2012 г. №272-ФЗ «Об образовании в РФ» </a:t>
            </a:r>
          </a:p>
          <a:p>
            <a:pPr marL="182563" indent="-182563" algn="just">
              <a:buAutoNum type="arabicPeriod"/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образования и науки РФ от 19 декабря 2014 г. № 1598 «Об утверждении ФГОС НОО обучающихся с ОВЗ», приложение 6</a:t>
            </a:r>
          </a:p>
          <a:p>
            <a:pPr marL="182563" indent="-182563" algn="just">
              <a:buAutoNum type="arabicPeriod"/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Письмо Министерства просвещения РФ от 14 августа 2020 г. № ВБ-1612/07 «О программах основного общего образования»</a:t>
            </a:r>
          </a:p>
          <a:p>
            <a:pPr marL="182563" indent="-182563" algn="just">
              <a:buAutoNum type="arabicPeriod"/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РФ от 31 мая 2021 г. № 287 «Об утверждении ФГОС ООО»</a:t>
            </a:r>
          </a:p>
          <a:p>
            <a:pPr marL="182563" indent="-182563" algn="just">
              <a:buAutoNum type="arabicPeriod"/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РФ от 31 мая 2021 г. «Об утверждении ФГОС НОО»</a:t>
            </a:r>
          </a:p>
          <a:p>
            <a:pPr marL="342900" indent="-342900">
              <a:buAutoNum type="arabicPeriod"/>
            </a:pPr>
            <a:endParaRPr lang="ru-RU" sz="1400" dirty="0"/>
          </a:p>
        </p:txBody>
      </p:sp>
      <p:pic>
        <p:nvPicPr>
          <p:cNvPr id="3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9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636912"/>
            <a:ext cx="7772400" cy="31320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образовательного процесса обучающихся с ЗПР на этапе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начального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общего образования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636913"/>
            <a:ext cx="7772400" cy="176998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593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 ПМПК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Уровень образования: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дошкольный, начальный общий, основной общий</a:t>
            </a:r>
          </a:p>
          <a:p>
            <a:pPr marL="0" indent="0">
              <a:buNone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 и срок реализации программы:</a:t>
            </a:r>
          </a:p>
          <a:p>
            <a:pPr marL="0" indent="0"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13936"/>
              </p:ext>
            </p:extLst>
          </p:nvPr>
        </p:nvGraphicFramePr>
        <p:xfrm>
          <a:off x="467544" y="1700808"/>
          <a:ext cx="8400256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602399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Вариант 7.1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года</a:t>
                      </a:r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Предназначен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для обучающихся с ЗПР, достигших к моменту поступления в школу уровня психофизического развития, близкого к возрастной норме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Получают образование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соответствующее по итоговым достижениям к моменту завершения обучения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образованию обучающихся, не имеющих ограничений по возможностям здоровья, в те же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сроки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 – 4 класс)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Вариант 7,2</a:t>
                      </a:r>
                    </a:p>
                    <a:p>
                      <a:endParaRPr lang="ru-RU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лет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Предназначен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обучающихся с ЗПР, которые характеризуются уровнем развития несколько ниже возрастной нормы. Отмечаются нарушения познавательных процессов, работоспособности и целенаправленности деятельности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Получают образование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сопоставимое по итоговым достижениям к моменту завершения обучения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 образованием обучающихся, не имеющих ограничений по возможностям здоровья.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Пролонгированные сроки обучения: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лет (1-5 класс),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счёт введения первого дополнительного класса 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62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789797"/>
              </p:ext>
            </p:extLst>
          </p:nvPr>
        </p:nvGraphicFramePr>
        <p:xfrm>
          <a:off x="395536" y="-31652"/>
          <a:ext cx="8424936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5760640"/>
              </a:tblGrid>
              <a:tr h="2707209">
                <a:tc>
                  <a:txBody>
                    <a:bodyPr/>
                    <a:lstStyle/>
                    <a:p>
                      <a:endParaRPr lang="ru-RU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Обучающиеся не освоившие образовательную программу во варианту 7,1 (не ликвидировавшие академические задолженности)</a:t>
                      </a:r>
                      <a:endParaRPr lang="ru-RU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усмотрению их родителей (</a:t>
                      </a:r>
                      <a:r>
                        <a:rPr lang="ru-RU" sz="1400" b="0" i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з.п</a:t>
                      </a:r>
                      <a:r>
                        <a:rPr lang="ru-RU" sz="14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.):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Переводятся на обучение по второму варианту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(7,2)      </a:t>
                      </a:r>
                      <a:r>
                        <a:rPr lang="ru-RU" sz="1600" b="0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соответствии с рекомендациями ПМПК;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Оставляются на повторное обучение;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Обучаются по индивидуальному учебному плану в соответствии с учётом его индивидуальных особенностей и образовательных потребностей 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400" b="0" i="1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ст. 58, п. 9 ФЗ РФ от 29.12.2012 г. № 273-ФЗ «Об образовании в РФ» 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400" b="0" i="1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Приложение 7 Приказ Министерства образования и науки РФ от 19.12.2014 г. № 1598 «Об утверждении ФГОС НОО обучающихся с ОВЗ»</a:t>
                      </a:r>
                      <a:endParaRPr lang="ru-RU" sz="1400" b="0" i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55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Обучающиеся не освоившие образовательную программу во варианту 7,2 (не ликвидировавшие академические задолженности)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усмотрению их родителей (</a:t>
                      </a:r>
                      <a:r>
                        <a:rPr lang="ru-RU" sz="1400" b="0" i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з.п</a:t>
                      </a:r>
                      <a:r>
                        <a:rPr lang="ru-RU" sz="14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.):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Переводятся на обучение </a:t>
                      </a: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индивидуальному учебному плану в соответствии с учётом его индивидуальных особенностей и образовательных потребностей </a:t>
                      </a:r>
                      <a:r>
                        <a:rPr lang="ru-RU" sz="1600" b="0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рекомендациями ПМПК;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b="0" i="1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Приложение 7 Приказ Министерства образования и науки РФ от 19.12.2014 г. № 1598 «Об утверждении ФГОС НОО обучающихся с ОВЗ»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b="0" i="1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Письмо Министерства просвещения РФ от 26.02.2021 г. №03-205 «О методических рекомендациях»</a:t>
                      </a:r>
                      <a:endParaRPr lang="ru-RU" sz="1400" b="0" i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Font typeface="+mj-lt"/>
                        <a:buNone/>
                      </a:pP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  Переводятся на обучение по другому варианту АООП НО в соответствии с рекомендациями ПМПК</a:t>
                      </a:r>
                    </a:p>
                    <a:p>
                      <a:pPr marL="342900" indent="-342900" algn="just">
                        <a:buFont typeface="+mj-lt"/>
                        <a:buAutoNum type="arabicPeriod" startAt="3"/>
                      </a:pP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Оставляются на повторное обучение (АООП НОО обучающихся с ЗПР)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0" i="1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ст. 58, п. 9 ФЗ РФ от 29.12.2012 г. № 273-ФЗ «Об образовании в РФ»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ru-RU" b="0" u="non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09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Статистика выявления и комплексного обследования обучающихся с ЗПР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219506"/>
              </p:ext>
            </p:extLst>
          </p:nvPr>
        </p:nvGraphicFramePr>
        <p:xfrm>
          <a:off x="251520" y="1600200"/>
          <a:ext cx="864096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2592288"/>
                <a:gridCol w="2160240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Дошкольники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Школьники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  <a:p>
                      <a:pPr algn="ctr"/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512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582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  <a:p>
                      <a:pPr algn="ctr"/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635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677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ИТОГО:</a:t>
                      </a:r>
                    </a:p>
                    <a:p>
                      <a:pPr algn="ctr"/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1147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1259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31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 ПМПК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Реализация образовательной программы с применением электронного обучения и дистанционных образовательных технологий: </a:t>
            </a:r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отсутствии медицинских противопоказаний</a:t>
            </a:r>
          </a:p>
          <a:p>
            <a:pPr algn="just"/>
            <a:endParaRPr lang="ru-RU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Специальные методы обучения: </a:t>
            </a:r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программой</a:t>
            </a:r>
          </a:p>
          <a:p>
            <a:pPr algn="just"/>
            <a:endParaRPr lang="ru-RU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Специальные учебники: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базовые учебники для обучающихся, не имеющих ограничения </a:t>
            </a:r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здоровья</a:t>
            </a:r>
          </a:p>
          <a:p>
            <a:pPr algn="just"/>
            <a:endParaRPr lang="ru-RU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Специальные учебные пособия: </a:t>
            </a:r>
            <a:r>
              <a:rPr lang="ru-RU" sz="7200" dirty="0">
                <a:latin typeface="Arial" panose="020B0604020202020204" pitchFamily="34" charset="0"/>
                <a:cs typeface="Arial" panose="020B0604020202020204" pitchFamily="34" charset="0"/>
              </a:rPr>
              <a:t>приложения и дидактические материалы (преимущественное использование натуральной и иллюстративной наглядности), рабочие тетради и пр. на бумажных и/или электронных </a:t>
            </a:r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носителях</a:t>
            </a:r>
          </a:p>
          <a:p>
            <a:pPr algn="just"/>
            <a:endParaRPr lang="ru-RU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Специальные технические средства обучения: </a:t>
            </a:r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специальные компьютерные инструменты обучения </a:t>
            </a:r>
          </a:p>
          <a:p>
            <a:pPr algn="just"/>
            <a:endParaRPr lang="ru-RU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4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45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4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45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5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образования и науки РФ от 9 ноября 2015 г № 1309 «Об утверждении Порядка обеспечения условий доступности для инвалидов объектов и предоставляемых услуг в сфере образования, а также оказания им при этом необходимой помощи»</a:t>
            </a:r>
            <a:endParaRPr lang="ru-RU" sz="5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95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 ПМПК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Ассистент (помощник) – это работник, который осуществляет помощь в уходе, передвижении, питании и других необходимых действиях в учётом индивидуальных особенностей ребёнка с ОВЗ или ребёнка-инвалида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письмо Министерства просвещения РФ от 20 февраля 2019 г. № ТС-551/07 «О сопровождении образования обучающихся с ОВЗ и инвалидностью»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рекомендации о необходимости, периоде предоставлении услуг по сопровождению ассистента (помощника) по оказанию технической помощи обучающимся</a:t>
            </a:r>
          </a:p>
          <a:p>
            <a:pPr marL="0" indent="0" algn="just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94007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Представление услуг ассистента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(помощника): не требуется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8661" y="3572185"/>
            <a:ext cx="842493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Тьюторское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сопровождение: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 требуется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3479" y="3982959"/>
            <a:ext cx="84249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Тьютор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является педагогическим работником, который обеспечивает индивидуализацию образовательного процесса для обучающегося с ОВЗ и (или) инвалидностью, участвует в реализации АОП, анализирует достижение подтверждение обучающимся с ОВЗ и (или) инвалидностью уровней образования (образовательных цензов), осуществляет взаимодействие с участниками образовательного процесса, в который включён ребёнок с ОВЗ и (или) инвалидностью.</a:t>
            </a: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79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 ПМПК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05682" y="840265"/>
            <a:ext cx="81369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пространства: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ФГОС НОО ОВЗ</a:t>
            </a: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Другие условия: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индивидуальной программой реабилитации (абилитации) инвалида</a:t>
            </a: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Дополнительные и иные рекомендации ПМПК: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 организации медицинского сопровождения: диспансерное наблюдение профильного врача и другие медицинские рекомендации по заключению лечащего врача (рекомендации по режиму обучению, пользования техническими средствами, режиму двигательной нагрузки и др.</a:t>
            </a: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Срок проведения обследования с целью уточнения/изменения ранее данных комиссией рекомендаций: 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 переходе с одного уровня образования на другой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изменение ранее данных комиссией рекомендаций при устойчивых трудностях овладения АООП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изменение программы при устойчивой неуспеваемости по нескольким предметам;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рекомендовано повторное прохождение ПМПК с целью создания специальных условий при сдаче ГИА за курс основного общего образования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89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492896"/>
            <a:ext cx="7772400" cy="3276079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образовательного процесса обучающихся с ЗПР на этапе основного общего образования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9670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Нормативно правовые документы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РФ от 31 мая 2021 г. № 287 «Об утверждении Федерального Государственного образовательного стандарта основного общего образования»</a:t>
            </a:r>
          </a:p>
          <a:p>
            <a:pPr algn="just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Письмо Министерства просвещения РФ от          27 августа 2021 г. № АБ-1362/07 «Об организации основного общего образования обучающихся с ОВЗ в 2021 – 2022 уч. году»</a:t>
            </a:r>
          </a:p>
          <a:p>
            <a:pPr algn="just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Письмо Министерства просвещения РФ от          26 февраля 2021 г. № 03-205 «О методических рекомендациях»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07316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основного общего образования обучения обучающихся с ОВЗ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Для организации основного общего образования обучающихся с ОВЗ в 2021 – 2022 уч. году образовательные организации могут самостоятельно разрабатывать адаптированную основную общеобразовательную программу (АООП) основного общего образования для обучающихся с ЗПР с учётом требований ФГОС ООО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 утверждения примерной АООП ООО для обучающихся с ОВЗ 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ровне Министерства просвещения РФ, в том числе программы коррекционной работы, целесообразно опираться на программные материалы подготовленные </a:t>
            </a:r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ФГБНУ «Институт коррекционной педагогики» Российской академии образования» по заказу Министерства просвещения России в целях пролонгации, работы начатой при организации образования обучающегося с ОВЗ на уровне НОО и размещённые на сайте </a:t>
            </a:r>
            <a:r>
              <a:rPr lang="en-US" sz="2600" i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https://ikp-rao.ru/frc-ovz/</a:t>
            </a:r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До утверждения примерных программ воспитания обучающихся с ОВЗ при разработке программ воспитания обучающихся с ОВЗ целесообразно опираться на программные материалы подготовленные </a:t>
            </a:r>
            <a:r>
              <a:rPr lang="ru-RU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ФГБОУ ВО «Московский государственный университет» сайт </a:t>
            </a:r>
            <a:r>
              <a:rPr lang="en-US" sz="2600" i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http://mpqu.su/nauchno-metodichechcskie-osnovy-sistmy-vospitania-detej-s-jvz/</a:t>
            </a:r>
            <a:r>
              <a:rPr lang="en-US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2658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основного общего образования обучения обучающихся с ОВЗ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Образовательная организация в 2021 – 2022 уч. году вправе осуществлять обучение по АООП ООО в соответствии с ФГОС с согласия обучающегося (18 лет), родителей (З.П.) несовершеннолетних обучающихся. Переход на обучение в соответствии с требованиями ФГОС ООО при наличии согласия обучающихся, родителей (З.П.) несовершеннолетних обучающихся возможен на любом году обучения:</a:t>
            </a:r>
          </a:p>
          <a:p>
            <a:pPr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для обучающихся, впервые  поступивших на обучение на уровне ООО в 2021 – 22 уч. году;</a:t>
            </a:r>
          </a:p>
          <a:p>
            <a:pPr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для обучающихся, зачисленных на обучение ранее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594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основного общего образования обучения обучающихся с ОВЗ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	Неспособность обучающихся с ЗПР полноценно освоить отдельный предмет в структуре АООП НОО или АООП ООО не должна служить препятствием для выбора или продолжения обучения по АООП НОО или ООО, поскольку у данной категории обучающихся могут быть:</a:t>
            </a:r>
          </a:p>
          <a:p>
            <a:pPr algn="just">
              <a:buFontTx/>
              <a:buChar char="-"/>
            </a:pP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пецифические расстройства чтения и письма (</a:t>
            </a:r>
            <a:r>
              <a:rPr lang="ru-RU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дислексия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дисграфия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3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подтверждённые клинически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пецифическое расстройств арифметических навыков (</a:t>
            </a:r>
            <a:r>
              <a:rPr lang="ru-RU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дисакалькулия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>
              <a:buFontTx/>
              <a:buChar char="-"/>
            </a:pP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ыраженные нарушения внимания и работоспособности;</a:t>
            </a:r>
          </a:p>
          <a:p>
            <a:pPr algn="just">
              <a:buFontTx/>
              <a:buChar char="-"/>
            </a:pP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незначительно выраженные двигательные нарушения;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9303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основного общего образования обучения обучающихся с ОВЗ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 возникновении трудностей в обучении у ребёнка с ЗПР специалисты ОО должны: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Дополнить структуру коррекционный работы с данным обучающимся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Направить ребёнка на комплексное обследование в ПМПК с целью выработки рекомендаций для родителей и специалистов ОО по дальнейшему обучению и (или) необходимости перевода на обучение по индивидуальному учебному плану с учётом его особенностей и специфических образовательных потребностей;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Текущая, промежуточная и итоговая аттестация должна проводиться с учётом возможных специфических трудностей ребёнка с ЗПР в овладении содержанием образовательных программ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8290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основного общего образования обучения обучающихся с ОВЗ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ч.9 ст. 58 Закона РФ об образовании рекомендует переводить на обучение по индивидуальному учебному плану (ИУП) обучающихся, не ликвидировавших в установленные сроки академическую задолженность с момента её образования: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-ИУП обеспечивает освоение образовательной программы на основе индивидуализации её содержания с учётом образовательных потребностей конкретного обучающегося с ОВЗ;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-для обучающихся имеющих академическую задолженность, ИУП содержит меры компенсирующего характера по тем учебным предметам, по которым данная задолженность не была ликвидирована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-ИУП составляется на один учебный год, либо на иной срок, указанный в заявлении родителями (З.П.) ребёнка, имеющего академическую задолженность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5676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Статистическая информация об обучающихся с ЗПР обучающихся в режиме инклюзии </a:t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(по данным мониторинга 2020 года)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304388"/>
              </p:ext>
            </p:extLst>
          </p:nvPr>
        </p:nvGraphicFramePr>
        <p:xfrm>
          <a:off x="323529" y="2132856"/>
          <a:ext cx="8291265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680"/>
                <a:gridCol w="2564838"/>
                <a:gridCol w="26917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инклюзивных образовательный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организаций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Обучающихся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 ОВЗ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Обучающихся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 ЗПР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401</a:t>
                      </a:r>
                    </a:p>
                    <a:p>
                      <a:pPr algn="ctr"/>
                      <a:endParaRPr lang="ru-RU" sz="2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5041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2400" b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2002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4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37169"/>
            <a:ext cx="727280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Перевод на обучение по ИУП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67855" y="917318"/>
            <a:ext cx="396044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Заявление родителей (З.П.)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1" y="1556792"/>
            <a:ext cx="114119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79712" y="1536827"/>
            <a:ext cx="2808312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доп. учебных программ, курсов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08104" y="1529332"/>
            <a:ext cx="288032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Сокращение сроков освоения программы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552" y="2552023"/>
            <a:ext cx="7848871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Заявление предоставляется до 15 мая текущего года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552" y="3212976"/>
            <a:ext cx="7848871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по ИУП начинается с 1 сентября текущего года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ИУП осуществляется образовательной организацией в течение двух недель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552" y="4437112"/>
            <a:ext cx="7848871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Перевод на обучение по ИУП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552" y="5733256"/>
            <a:ext cx="2016223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руководителя ОО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43808" y="5805264"/>
            <a:ext cx="21035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Утверждение педсоветом ОО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28084" y="5096024"/>
            <a:ext cx="3240360" cy="15696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 ОО</a:t>
            </a:r>
          </a:p>
          <a:p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Составление расписания</a:t>
            </a:r>
          </a:p>
          <a:p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Разработка программ по учебным предметам</a:t>
            </a:r>
          </a:p>
          <a:p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Определение формы и сроков аттестации</a:t>
            </a:r>
          </a:p>
        </p:txBody>
      </p:sp>
      <p:cxnSp>
        <p:nvCxnSpPr>
          <p:cNvPr id="16" name="Прямая со стрелкой 15"/>
          <p:cNvCxnSpPr>
            <a:stCxn id="12" idx="0"/>
          </p:cNvCxnSpPr>
          <p:nvPr/>
        </p:nvCxnSpPr>
        <p:spPr>
          <a:xfrm flipV="1">
            <a:off x="1547664" y="4806444"/>
            <a:ext cx="1008111" cy="926812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2" idx="3"/>
          </p:cNvCxnSpPr>
          <p:nvPr/>
        </p:nvCxnSpPr>
        <p:spPr>
          <a:xfrm flipV="1">
            <a:off x="2555775" y="6056422"/>
            <a:ext cx="216025" cy="138499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6" idx="2"/>
          </p:cNvCxnSpPr>
          <p:nvPr/>
        </p:nvCxnSpPr>
        <p:spPr>
          <a:xfrm>
            <a:off x="822117" y="1926124"/>
            <a:ext cx="809634" cy="350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3" idx="2"/>
          </p:cNvCxnSpPr>
          <p:nvPr/>
        </p:nvCxnSpPr>
        <p:spPr>
          <a:xfrm>
            <a:off x="4463988" y="606501"/>
            <a:ext cx="0" cy="310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5" idx="1"/>
          </p:cNvCxnSpPr>
          <p:nvPr/>
        </p:nvCxnSpPr>
        <p:spPr>
          <a:xfrm flipH="1">
            <a:off x="827584" y="1101984"/>
            <a:ext cx="1740271" cy="310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5" idx="2"/>
          </p:cNvCxnSpPr>
          <p:nvPr/>
        </p:nvCxnSpPr>
        <p:spPr>
          <a:xfrm>
            <a:off x="4548075" y="1286650"/>
            <a:ext cx="0" cy="242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5" idx="3"/>
          </p:cNvCxnSpPr>
          <p:nvPr/>
        </p:nvCxnSpPr>
        <p:spPr>
          <a:xfrm>
            <a:off x="6528295" y="1101984"/>
            <a:ext cx="708001" cy="310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8" idx="2"/>
          </p:cNvCxnSpPr>
          <p:nvPr/>
        </p:nvCxnSpPr>
        <p:spPr>
          <a:xfrm flipH="1">
            <a:off x="6732240" y="2175663"/>
            <a:ext cx="216024" cy="204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9" idx="2"/>
            <a:endCxn id="10" idx="0"/>
          </p:cNvCxnSpPr>
          <p:nvPr/>
        </p:nvCxnSpPr>
        <p:spPr>
          <a:xfrm>
            <a:off x="4463988" y="2921355"/>
            <a:ext cx="0" cy="291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1" idx="2"/>
          </p:cNvCxnSpPr>
          <p:nvPr/>
        </p:nvCxnSpPr>
        <p:spPr>
          <a:xfrm>
            <a:off x="4463988" y="4806444"/>
            <a:ext cx="864096" cy="28958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4244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Содержание ИУП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836712"/>
            <a:ext cx="8352928" cy="64633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ИУП на уровне ООО разрабатывается с учётом образовательного стандарта ООО и АООП ООО для обучающихся с ЗПР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03848" y="1506702"/>
            <a:ext cx="288032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Индивидуализация обучения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0341" y="2636912"/>
            <a:ext cx="2232248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Увеличение часов на изучение отдельных предметов обязательной части программ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5856" y="2636912"/>
            <a:ext cx="2808312" cy="23083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спец разработанных учебных предметов (курсов) </a:t>
            </a:r>
            <a:r>
              <a:rPr lang="ru-RU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обеспечивающих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особые образовательные потребности обучающихся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00192" y="2564904"/>
            <a:ext cx="2232248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внеурочной деятельности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5576" y="4978035"/>
            <a:ext cx="9001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i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Необходимые часы выделяются за счёт части учебного плана образовательной программы ООО, формируемой участниками образовательных отношений.</a:t>
            </a:r>
          </a:p>
          <a:p>
            <a:r>
              <a:rPr lang="ru-RU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Текущий контроль успеваемости  промежуточной аттестации обучающихся , переведённого на ИУП, осуществляется на основании Положения о текущем контроле и промежуточной аттестации обучающихся   конкретной образовательной организации</a:t>
            </a:r>
          </a:p>
          <a:p>
            <a:endParaRPr lang="ru-RU" dirty="0" smtClean="0">
              <a:solidFill>
                <a:prstClr val="black"/>
              </a:solidFill>
            </a:endParaRPr>
          </a:p>
        </p:txBody>
      </p:sp>
      <p:cxnSp>
        <p:nvCxnSpPr>
          <p:cNvPr id="23" name="Прямая со стрелкой 22"/>
          <p:cNvCxnSpPr>
            <a:stCxn id="7" idx="2"/>
          </p:cNvCxnSpPr>
          <p:nvPr/>
        </p:nvCxnSpPr>
        <p:spPr>
          <a:xfrm>
            <a:off x="4644008" y="2153033"/>
            <a:ext cx="0" cy="41187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2"/>
          </p:cNvCxnSpPr>
          <p:nvPr/>
        </p:nvCxnSpPr>
        <p:spPr>
          <a:xfrm flipH="1">
            <a:off x="1547664" y="2153033"/>
            <a:ext cx="3096344" cy="41187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7" idx="2"/>
          </p:cNvCxnSpPr>
          <p:nvPr/>
        </p:nvCxnSpPr>
        <p:spPr>
          <a:xfrm>
            <a:off x="4644008" y="2153033"/>
            <a:ext cx="2880320" cy="41187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844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916832"/>
            <a:ext cx="8640960" cy="295232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 ПМПК</a:t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о создании специальных условий при проведении ГИА</a:t>
            </a:r>
            <a:endParaRPr lang="ru-RU" sz="36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0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Федеральные и региональные документы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62966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ФЗ от 29 декабря 2012 г. № 273-ФЗ «Об образовании в РФ»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России,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Рособрнадзора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от 7 ноября 2018 г.                № 189/1513 «Об утверждении порядка проведения государственной итоговой аттестации по образовательным программам основного общего образования»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России,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Рособрнадзора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от 7 ноября 2018 г.                № 190/1512 «Об утверждении порядка проведения государственной итоговой аттестации по образовательным программам среднего общего образования»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 по организации и проведению итогового сочинения (изложения) в 2021/2022 уч. году Письмо Министерства просвещения РФ от 26.10.2021 г. №04-416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Департамента образования и науки Курганской области от 25 августа 2021 г. № 1095 «Об утверждении плана мероприятий (дорожной каты) по подготовке и проведению государственной итоговой аттестации по образовательным программам основного общего и среднего общего образования на территории Курганской области в 2021-2022 учебном году»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Письмо Департамента образования и науки Курганской области от 3 ноября 2021 г. № 08-05949/21 «О проведении ГИА в 2022 году для обучающихся с ОВЗ и (или) инвалидностью»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Департамента образования и науки Курганской области от 15 декабря 2020 г. № 05-151 «Об определении минимального количества баллов за выполнение итогового собеседования для отдельных категорий участников итогового сочинения по русскому языку в 2021 г.»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Письмо Федеральной службы по надзору в сфере образования и науки (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Роспотребнадзор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от 30 ноября 2021 г. № 04-451 «Рекомендации по организации и проведению итогового собеседования по русскому языку в   2022 г.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46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779264"/>
              </p:ext>
            </p:extLst>
          </p:nvPr>
        </p:nvGraphicFramePr>
        <p:xfrm>
          <a:off x="179512" y="1019720"/>
          <a:ext cx="8784976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/>
                <a:gridCol w="446449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документа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Примечание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6566">
                <a:tc>
                  <a:txBody>
                    <a:bodyPr/>
                    <a:lstStyle/>
                    <a:p>
                      <a:pPr marL="92075" indent="0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 Заявление — на бланке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ПМПК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Бланки выдаются при подаче документов. При скачивании бланков и заполнении их дома необходимо указывать дату фактической подачи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документов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8208">
                <a:tc>
                  <a:txBody>
                    <a:bodyPr/>
                    <a:lstStyle/>
                    <a:p>
                      <a:pPr marL="92075" indent="0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 Согласие на обработку персональных данных — на бланке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ПМПК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283">
                <a:tc>
                  <a:txBody>
                    <a:bodyPr/>
                    <a:lstStyle/>
                    <a:p>
                      <a:pPr marL="92075" indent="0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 Паспорт участника ГИА и его </a:t>
                      </a:r>
                      <a:r>
                        <a:rPr lang="ru-RU" sz="1800" b="0" u="sng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Ксерокопия страниц 2-3 и данных о 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регистрации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3098">
                <a:tc>
                  <a:txBody>
                    <a:bodyPr/>
                    <a:lstStyle/>
                    <a:p>
                      <a:pPr marL="92075" indent="0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 Паспорт  (или иной документ, удостоверяющий личность) 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родителя (законного представителя)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подаче документов, сопровождении ребенка на обследование и получении копии заключения на заседании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ПМПК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9849">
                <a:tc>
                  <a:txBody>
                    <a:bodyPr/>
                    <a:lstStyle/>
                    <a:p>
                      <a:pPr marL="92075" indent="0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 Документ, подтверждающий полномочия по представлению интересов участника ГИА, и его </a:t>
                      </a:r>
                      <a:r>
                        <a:rPr lang="ru-RU" sz="1800" b="0" u="sng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Для родителей 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свидетельство о рождении ребенка; для опекунов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-документ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подтверждающий установление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опеки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7204" y="116633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Перечень документов</a:t>
            </a:r>
          </a:p>
        </p:txBody>
      </p:sp>
      <p:pic>
        <p:nvPicPr>
          <p:cNvPr id="7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38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602627"/>
              </p:ext>
            </p:extLst>
          </p:nvPr>
        </p:nvGraphicFramePr>
        <p:xfrm>
          <a:off x="207084" y="858526"/>
          <a:ext cx="8784976" cy="5234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3766"/>
                <a:gridCol w="4661210"/>
              </a:tblGrid>
              <a:tr h="1266671"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Заверенная директором ОО копия приказа об организации индивидуального обучения на 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дому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наличии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0004"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Психолого-педагогическая характеристика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обучающегося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Должна быть выдана в текущем учебном году, подписана директором, с печатью </a:t>
                      </a:r>
                      <a:r>
                        <a:rPr lang="ru-RU" sz="1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образовательной</a:t>
                      </a:r>
                      <a:r>
                        <a:rPr lang="ru-RU" sz="1800" b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организации</a:t>
                      </a:r>
                      <a:endParaRPr lang="ru-RU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9983"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Выписка из истории развития ребенка с заключениями врачей, наблюдающих ребенка в медицинской организации по месту жительства /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регистрации (отоларинголог,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офтальмолог)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Должна быть выдана в текущем учебном году, на официальном бланке и с печатью медицинской </a:t>
                      </a:r>
                      <a:r>
                        <a:rPr lang="ru-RU" sz="1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организации.</a:t>
                      </a:r>
                      <a:endParaRPr lang="ru-RU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 Заключение психиатра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endParaRPr lang="ru-RU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 Заключение невролога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endParaRPr lang="ru-RU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7204" y="116633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Перечень документов</a:t>
            </a: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51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510930"/>
              </p:ext>
            </p:extLst>
          </p:nvPr>
        </p:nvGraphicFramePr>
        <p:xfrm>
          <a:off x="279092" y="1268760"/>
          <a:ext cx="8640960" cy="4732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1329347"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Заключение медицинской организации о том, что ребенок нуждается в обучении на дому по медицинским показаниям, и его </a:t>
                      </a:r>
                      <a:r>
                        <a:rPr lang="ru-RU" sz="1800" b="0" u="sng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ксерокопия 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или заверенная директором ОО 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наличии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4681"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Справка, подтверждающая факт установления инвалидности,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выданная</a:t>
                      </a:r>
                    </a:p>
                    <a:p>
                      <a:pPr marL="92075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ФГУ МСЭ,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индивидуальная программа реабилитации ребенка-инвалида / инвалида (ИПР) и их </a:t>
                      </a:r>
                      <a:r>
                        <a:rPr lang="ru-RU" sz="1800" b="0" u="sng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При </a:t>
                      </a:r>
                      <a:r>
                        <a:rPr lang="ru-RU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наличии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1583"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 </a:t>
                      </a: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Заключение </a:t>
                      </a:r>
                      <a:r>
                        <a:rPr lang="ru-RU" sz="1800" b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ПМПК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с рекомендацией обучения по 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АООП (либо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заверенная в установленном порядке копия)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Предоставляются в случае, если учащийся общеобразовательной школы </a:t>
                      </a:r>
                      <a:r>
                        <a:rPr lang="ru-RU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обучается по АООП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7204" y="19421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Перечень документов</a:t>
            </a: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86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10073"/>
            <a:ext cx="820891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Заключение ПМПК </a:t>
            </a:r>
            <a:endParaRPr lang="ru-RU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особые </a:t>
            </a:r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условия прохождения ГИА – 9 </a:t>
            </a:r>
          </a:p>
          <a:p>
            <a:pPr algn="ctr"/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6382" y="609174"/>
            <a:ext cx="834115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ПРОТОКОЛ </a:t>
            </a:r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ОБСЛЕДОВАНИЯ </a:t>
            </a:r>
          </a:p>
          <a:p>
            <a:pPr algn="ctr"/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(государственная итоговая аттестация) </a:t>
            </a:r>
          </a:p>
          <a:p>
            <a:pPr algn="ctr"/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№ ___________ от </a:t>
            </a:r>
            <a:r>
              <a:rPr lang="ru-RU" sz="1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</a:t>
            </a:r>
            <a:endParaRPr lang="ru-RU" sz="1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Обследование проводилось: _______________________________________________в форме: _______________ </a:t>
            </a:r>
          </a:p>
          <a:p>
            <a:endParaRPr lang="ru-RU" sz="5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Ф.И.О. обучающегося: ____________________________________________________________________________</a:t>
            </a:r>
          </a:p>
          <a:p>
            <a:endParaRPr lang="ru-RU" sz="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Дата рождения: _________________________________________ Возраст: ________________________________</a:t>
            </a:r>
          </a:p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Пол: ___________________________________________________________________________________________</a:t>
            </a:r>
          </a:p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Состав / статус семьи_____________________________________________________________________________</a:t>
            </a:r>
          </a:p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Инициатор обращения: ___________________________________________________________________________</a:t>
            </a:r>
          </a:p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Адрес проживания обучающегося: ___________________________________________________________________</a:t>
            </a:r>
          </a:p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Ф.И.О. законного представителя: ___________________________________________________________________ </a:t>
            </a:r>
          </a:p>
          <a:p>
            <a:endParaRPr lang="ru-RU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Образовательная организация: _____________________________________________________________</a:t>
            </a:r>
          </a:p>
          <a:p>
            <a:endParaRPr lang="ru-RU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Перечень документов, предоставленных на ПМПК: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копия справки МСЭ и ИПРА; Медицинское заключение о состоянии здоровья и рекомендациях по организации образовательного процесса (ГИА); характеристика из ОО; копия Медицинского заключения с рекомендациями об обучении на дому; копия Приказа о переводе на обучение на дому; копия предыдущего Заключения ПМПК; копия Обратного талона МСЭ</a:t>
            </a:r>
          </a:p>
          <a:p>
            <a:endParaRPr lang="ru-RU" sz="7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Сведения об образовании обучающегося: ___________класс</a:t>
            </a:r>
          </a:p>
          <a:p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Программа обучения: АООП для </a:t>
            </a:r>
            <a:r>
              <a:rPr lang="ru-RU" sz="1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обучающихся с ЗПР </a:t>
            </a:r>
            <a:endParaRPr lang="ru-RU" sz="1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Уровень образования: _____________________________________________________________________</a:t>
            </a:r>
          </a:p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Форма обучения: _________________________________________________________________________</a:t>
            </a:r>
          </a:p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Организация обучения: ____________________________________________________________________</a:t>
            </a:r>
          </a:p>
          <a:p>
            <a:endParaRPr lang="ru-RU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Инвалидность: ___________________________________________________________________________</a:t>
            </a:r>
          </a:p>
          <a:p>
            <a:endParaRPr lang="ru-RU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Медицинское заключение о состоянии здоровья: ______________________________________________</a:t>
            </a:r>
          </a:p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Координаты ответственного специалиста от образовательной организации: </a:t>
            </a:r>
          </a:p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Ф.И.О. специалиста: _______________________________________________________________________</a:t>
            </a:r>
          </a:p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Должность: _______________________________________________________________________________</a:t>
            </a:r>
          </a:p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Контактный телефон: 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_______________________________________________________________________</a:t>
            </a: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Для ГИА-9 </a:t>
            </a:r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Нуждается в специальных критериях оценивания итогового собеседования по русскому языку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65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3547" y="809399"/>
            <a:ext cx="82809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Центральная психолого-медико-педагогическая комиссия Курганской области </a:t>
            </a:r>
          </a:p>
          <a:p>
            <a:pPr algn="ctr"/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ЗАКЛЮЧЕНИЕ</a:t>
            </a:r>
          </a:p>
          <a:p>
            <a:pPr algn="ctr"/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о создании условий при проведении ГИА </a:t>
            </a:r>
          </a:p>
          <a:p>
            <a:pPr algn="ctr"/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Протокол № ________ от ______________</a:t>
            </a:r>
          </a:p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Ф.И.О. обучающегося: _____________________________________________________________</a:t>
            </a:r>
          </a:p>
          <a:p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Дата рождения: ___________________________________________________________________</a:t>
            </a:r>
          </a:p>
          <a:p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Обучающийся: _________ класса </a:t>
            </a:r>
            <a:r>
              <a:rPr lang="ru-RU" sz="12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класса</a:t>
            </a:r>
          </a:p>
          <a:p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Наименование образовательной организации: __________________________________________</a:t>
            </a:r>
          </a:p>
          <a:p>
            <a:endParaRPr lang="ru-RU" sz="1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Заключение ПМПК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для создания условий при проведении итогового собеседования по русскому языку, ГИА по образовательной программе основного общего образования обучающемуся ребенку-инвалиду, инвалиду (Справка МСЭ № ___________ на срок до _______________)</a:t>
            </a:r>
          </a:p>
          <a:p>
            <a:endParaRPr lang="ru-RU" sz="1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Основание для выбора формы ГИА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да </a:t>
            </a:r>
          </a:p>
          <a:p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Основание для сокращения количества сдаваемых экзаменов до 2-х обязательных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да </a:t>
            </a:r>
          </a:p>
          <a:p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Русский язык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200/500 </a:t>
            </a:r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Математика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200 </a:t>
            </a: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Продолжительность экзамена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увеличивается на 1,5 часа; продолжительность итогового собеседования по русскому языку увеличивается на 30 минут </a:t>
            </a:r>
          </a:p>
          <a:p>
            <a:endParaRPr lang="ru-RU" sz="1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ППЭ: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 базе образовательной организации </a:t>
            </a:r>
          </a:p>
          <a:p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27584" y="10073"/>
            <a:ext cx="820891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Заключение ПМПК </a:t>
            </a:r>
            <a:endParaRPr lang="ru-RU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особые </a:t>
            </a:r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условия прохождения ГИА – 9 </a:t>
            </a:r>
          </a:p>
          <a:p>
            <a:pPr algn="ctr"/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24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12474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74" y="896525"/>
            <a:ext cx="8486098" cy="5417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35384" y="373306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НАШ САЙТ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48308" y="6261663"/>
            <a:ext cx="46966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 нашего сайта: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.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centr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45.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ru</a:t>
            </a: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67544" y="5085184"/>
            <a:ext cx="792088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67544" y="3501008"/>
            <a:ext cx="720080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8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22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86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классов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г. Кургана и г. Шадринска,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Варгашинского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Каргопольского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Куртамышского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районов на 31 декабря 2020 года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919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детей с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ЗПР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04664"/>
            <a:ext cx="966422" cy="966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8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Прохождение комплексного обследования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76064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прохождения комплексного обследования лиц, имеющих недостатки физического и (или) психологического развития, проживающих на территории Курганской области необходимо обратиться в Центральную психолого-медико-педагогическую комиссию Курганской области</a:t>
            </a:r>
          </a:p>
          <a:p>
            <a:pPr marL="0" indent="0" algn="just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лиц, проживающих на территории г. Кургана, для прохождения комплексного обследования необходимо обратиться в Территориальную психолого-медико-педагогическую комиссию. г. Кургана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 algn="ctr">
              <a:buNone/>
            </a:pPr>
            <a:endParaRPr lang="ru-RU" sz="1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п. 3 Приказа Министерства образования и науки РФ от 20 сентября 2013 г. </a:t>
            </a:r>
          </a:p>
          <a:p>
            <a:pPr marL="0" indent="0" algn="ctr">
              <a:buNone/>
            </a:pP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№ 1082 «Об утверждении Положения </a:t>
            </a:r>
          </a:p>
          <a:p>
            <a:pPr marL="0" indent="0" algn="ctr">
              <a:buNone/>
            </a:pP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 психолого-медико-педагогической комиссии»</a:t>
            </a:r>
            <a:endParaRPr lang="ru-RU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3212976"/>
            <a:ext cx="3980228" cy="206210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</a:t>
            </a: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Центральная психолого-медико-педагогическая комиссия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дрес: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пр. Конституции 68, корпус 1А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елефон: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+7 (3522) 44-98-60, 29-29-60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айт: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www.cetr45.ru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Режим работы: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8.00 – 16.30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обед: 12.00 – 12.30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23874" y="3212976"/>
            <a:ext cx="4368606" cy="206210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Курганский городской ИМЦ</a:t>
            </a: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Территориальная психолого-медико-педагогическая комиссия</a:t>
            </a:r>
          </a:p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адрес: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ул. Гоголя 103 А, корпус 1</a:t>
            </a:r>
          </a:p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телефон: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44-41-80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Режим работы: </a:t>
            </a:r>
            <a:r>
              <a:rPr lang="ru-RU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пон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., вт., пят.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8.00 – 16.30</a:t>
            </a:r>
          </a:p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ср., чет.,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12.00 – 18.00</a:t>
            </a:r>
          </a:p>
        </p:txBody>
      </p:sp>
    </p:spTree>
    <p:extLst>
      <p:ext uri="{BB962C8B-B14F-4D97-AF65-F5344CB8AC3E}">
        <p14:creationId xmlns:p14="http://schemas.microsoft.com/office/powerpoint/2010/main" val="3245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760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Родители (законные представители) представляют в комиссию документ, удостоверяющий их личность, документы, подтверждающие полномочия по представлению интересов ребёнка, и следующие документы: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  заявление на проведение обследования ребёнка в комиссии;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б)  копию паспорта или свидетельства о рождении ребёнка (предъявляются с оригиналом или заверенной в установленном порядке копии);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направление образовательной организации, организации, осуществляющей социальное обслуживание, медицинской организации, другой организации (при наличии);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заключение (заключения) психолого-педагогического консилиума образовательной организации или специалиста (специалистов), осуществляющего психолого-педагогическое сопровождение обучающихся (для обучающихся образовательных организаций) (при наличии);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заключение (заключения) комиссии о результатах ранее проведенного комплексного обследования ребёнка (при наличии);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подробную выписку из истории развития ребёнка с заключениями врачей, наблюдающих ребёнка в медицинской организации по месту жительства (регистрации);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ж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характеристику обучающегося, выданную образовательной организацией (для обучающихся образовательных организаций в соответствии с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Письмом Департамента образования и науки Курганской области от 14 сентября 2020 г. № исх. 08-03978/20);</a:t>
            </a:r>
          </a:p>
          <a:p>
            <a:pPr marL="0" indent="0" algn="just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з)  письменные работы по русскому (родному) языку, математике (для обучающихся), результаты самостоятельной продуктивной деятельности ребёнка (рисунки, поделки) – для воспитанников дошкольных образовательных организаций.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6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91264" cy="60212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15 Приказа Министерства образования и науки РФ                    от 20 сентября 2013 г. № 1082 «Об утверждении Положения о психолого-медико-педагогической комиссии»</a:t>
            </a:r>
          </a:p>
          <a:p>
            <a:pPr marL="0" indent="0" algn="just">
              <a:buNone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При необходимости комиссия запрашивает у соответствующих органов и организаций или у родителей (законных представителей) дополнительную информацию о ребёнке:</a:t>
            </a:r>
          </a:p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аключение психиатра (г. Курган, ул. Володарского, 105,  тел. 8 (3522) 43-36-92; г. Шадринск, ул. Труда, 2, тел. 8 (35253) 7-54-28);</a:t>
            </a:r>
          </a:p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опия ИПРА для инвалидов;</a:t>
            </a:r>
          </a:p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остановление об опеке для замещающих семей;</a:t>
            </a:r>
          </a:p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аключение врачей-специалистов, наблюдающих ребёнка в областных лечебно-профилактических учреждениях;</a:t>
            </a:r>
          </a:p>
          <a:p>
            <a:pPr algn="just"/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остановление начальника органа внутренних дел или прокурора, комиссии по делам несовершеннолетних для детей в отношении которых рассматривается вопрос о помещении их в специальное учебно-воспитательное учреждение закрытого типа (</a:t>
            </a: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п. 4.1 ст. 26, п. 14 Федерального закона от 24 июня 1999 г.      № 120-ФЗ «Об основах системы профилактики безнадзорности и правонарушений несовершеннолетних»)</a:t>
            </a:r>
            <a:endParaRPr lang="ru-RU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91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7772400" cy="197993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Обучающиеся </a:t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 задержкой </a:t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психического развития (ЗПР)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764704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82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71123"/>
              </p:ext>
            </p:extLst>
          </p:nvPr>
        </p:nvGraphicFramePr>
        <p:xfrm>
          <a:off x="0" y="188640"/>
          <a:ext cx="9036496" cy="8069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124"/>
                <a:gridCol w="2259124"/>
                <a:gridCol w="2141984"/>
                <a:gridCol w="117140"/>
                <a:gridCol w="2259124"/>
              </a:tblGrid>
              <a:tr h="7920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Синдром </a:t>
                      </a:r>
                      <a:r>
                        <a:rPr lang="ru-RU" sz="1600" b="1" i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</a:t>
                      </a: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-физического инфантилизма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Синдром</a:t>
                      </a:r>
                      <a:r>
                        <a:rPr lang="ru-RU" sz="1600" b="1" i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психического инфантилизма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6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Церебро</a:t>
                      </a:r>
                      <a:r>
                        <a:rPr kumimoji="0" lang="ru-RU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-астенический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синдром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Церебро</a:t>
                      </a:r>
                      <a:r>
                        <a:rPr kumimoji="0" lang="ru-RU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-органический синдром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875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эмоционально -волевая незрелость;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несамостоятельность;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преобладание игровых интересов;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наивность поведения;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отсутствие школьной мотивации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незрелость психомоторики;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повышенная двигательная активность;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сочетание эмоционально-волевой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незрелости с негрубой интеллектуальной недостаточностью;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недоразвитие сложных форм мышления;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повышенная утомляемость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невротических расстройств;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моторная неловкость и плохая координация движений;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грубое недоразвитие мелкой моторики;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неустойчивость эмоционального тонуса (плаксивость, резкая смена настроения);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повышенная утомляемость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признаки раннего органического поражения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ГМ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вялость, заторможенность;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слабость побуждений, инертность, пассивность;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неравномерность интеллектуальной продукции;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психопатоподобное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поведение 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(в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отдельных случаях)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расторможенность низших влечений;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отставание в речевом развитии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ПРИЧИНЫ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11624"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Замедленный темп созревания систем ГМ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Медленное развитие структуры левого полушария ГМ, теменной и лобной доли, а также внутри и межполушарных связей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Нарушение мозговой деятельности, сопровождаемые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гипертензионно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гидроцефальным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синдромом 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(повышенное </a:t>
                      </a:r>
                      <a:r>
                        <a:rPr lang="ru-RU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внутречереп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давление)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Раннее органическое поражение мозга</a:t>
                      </a:r>
                    </a:p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71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1833</TotalTime>
  <Words>2943</Words>
  <Application>Microsoft Office PowerPoint</Application>
  <PresentationFormat>Экран (4:3)</PresentationFormat>
  <Paragraphs>419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39</vt:i4>
      </vt:variant>
    </vt:vector>
  </HeadingPairs>
  <TitlesOfParts>
    <vt:vector size="46" baseType="lpstr"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7_Тема Office</vt:lpstr>
      <vt:lpstr> Особенности организации образовательного пространства для обучающихся с ЗПР                   в условиях инклюзивных образовательных организаций </vt:lpstr>
      <vt:lpstr>Статистика выявления и комплексного обследования обучающихся с ЗПР </vt:lpstr>
      <vt:lpstr>Статистическая информация об обучающихся с ЗПР обучающихся в режиме инклюзии  (по данным мониторинга 2020 года)</vt:lpstr>
      <vt:lpstr>Презентация PowerPoint</vt:lpstr>
      <vt:lpstr>Прохождение комплексного обследования</vt:lpstr>
      <vt:lpstr>Документы</vt:lpstr>
      <vt:lpstr>Документы</vt:lpstr>
      <vt:lpstr>Обучающиеся  С задержкой  психического развития (ЗПР)</vt:lpstr>
      <vt:lpstr>Презентация PowerPoint</vt:lpstr>
      <vt:lpstr>Особые образовательные потребности обучающихся с ЗПР</vt:lpstr>
      <vt:lpstr>Специфические образовательные потребности обучающихся с ЗПР</vt:lpstr>
      <vt:lpstr>Задачи специалистов ПМПК при проведении комплексного обследования обучающихся с ЗПР</vt:lpstr>
      <vt:lpstr>ПМПК обследование обучающихся с ЗПР</vt:lpstr>
      <vt:lpstr>При проведении комплексного обследования обучающихся с ЗПР необходимо учитывать</vt:lpstr>
      <vt:lpstr>ПМПК обследование обучающихся с ЗПР</vt:lpstr>
      <vt:lpstr>Заключение ПМПК</vt:lpstr>
      <vt:lpstr>Организация образовательного процесса обучающихся с ЗПР на этапе начального общего образования</vt:lpstr>
      <vt:lpstr>Заключение ПМПК</vt:lpstr>
      <vt:lpstr>Презентация PowerPoint</vt:lpstr>
      <vt:lpstr>Заключение ПМПК</vt:lpstr>
      <vt:lpstr>Заключение ПМПК</vt:lpstr>
      <vt:lpstr>Заключение ПМПК</vt:lpstr>
      <vt:lpstr>Организация образовательного процесса обучающихся с ЗПР на этапе основного общего образования</vt:lpstr>
      <vt:lpstr>Нормативно правовые документы</vt:lpstr>
      <vt:lpstr>Организация основного общего образования обучения обучающихся с ОВЗ</vt:lpstr>
      <vt:lpstr>Организация основного общего образования обучения обучающихся с ОВЗ</vt:lpstr>
      <vt:lpstr>Организация основного общего образования обучения обучающихся с ОВЗ</vt:lpstr>
      <vt:lpstr>Организация основного общего образования обучения обучающихся с ОВЗ</vt:lpstr>
      <vt:lpstr>Организация основного общего образования обучения обучающихся с ОВЗ</vt:lpstr>
      <vt:lpstr>Презентация PowerPoint</vt:lpstr>
      <vt:lpstr>Содержание ИУП</vt:lpstr>
      <vt:lpstr>Заключение ПМПК  о создании специальных условий при проведении ГИА</vt:lpstr>
      <vt:lpstr>Федеральные и региональные документы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ЗПР</dc:title>
  <dc:creator>Нина</dc:creator>
  <cp:lastModifiedBy>Елена</cp:lastModifiedBy>
  <cp:revision>131</cp:revision>
  <cp:lastPrinted>2021-12-13T11:29:43Z</cp:lastPrinted>
  <dcterms:created xsi:type="dcterms:W3CDTF">2021-11-24T07:50:00Z</dcterms:created>
  <dcterms:modified xsi:type="dcterms:W3CDTF">2021-12-15T05:39:30Z</dcterms:modified>
</cp:coreProperties>
</file>