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2CF7297-F380-4297-A45F-CF7AD738CE17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13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3760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2D9CED8-F289-41B5-B6B7-CEB85ECCB103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240" cy="308376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77BDB7B-2C85-4FE4-86C0-6095CFD6B9D7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"/>
          <p:cNvGrpSpPr/>
          <p:nvPr/>
        </p:nvGrpSpPr>
        <p:grpSpPr>
          <a:xfrm>
            <a:off x="0" y="-8640"/>
            <a:ext cx="12189240" cy="6866640"/>
            <a:chOff x="0" y="-8640"/>
            <a:chExt cx="12189240" cy="6866640"/>
          </a:xfrm>
        </p:grpSpPr>
        <p:sp>
          <p:nvSpPr>
            <p:cNvPr id="25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5680" cy="284184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2880" y="-8640"/>
            <a:ext cx="12186360" cy="6866640"/>
            <a:chOff x="2880" y="-8640"/>
            <a:chExt cx="1218636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2880" y="2880"/>
              <a:ext cx="839880" cy="56631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" name="PlaceHolder 2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"/>
          <p:cNvGrpSpPr/>
          <p:nvPr/>
        </p:nvGrpSpPr>
        <p:grpSpPr>
          <a:xfrm>
            <a:off x="0" y="-8640"/>
            <a:ext cx="12189240" cy="6866640"/>
            <a:chOff x="0" y="-8640"/>
            <a:chExt cx="12189240" cy="6866640"/>
          </a:xfrm>
        </p:grpSpPr>
        <p:sp>
          <p:nvSpPr>
            <p:cNvPr id="6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3" name="CustomShape 4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4" name="CustomShape 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CustomShape 6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6" name="CustomShape 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10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11"/>
            <p:cNvSpPr/>
            <p:nvPr/>
          </p:nvSpPr>
          <p:spPr>
            <a:xfrm>
              <a:off x="0" y="4013280"/>
              <a:ext cx="445680" cy="284184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"/>
          <p:cNvGrpSpPr/>
          <p:nvPr/>
        </p:nvGrpSpPr>
        <p:grpSpPr>
          <a:xfrm>
            <a:off x="0" y="-8640"/>
            <a:ext cx="12189240" cy="6866640"/>
            <a:chOff x="0" y="-8640"/>
            <a:chExt cx="12189240" cy="6866640"/>
          </a:xfrm>
        </p:grpSpPr>
        <p:sp>
          <p:nvSpPr>
            <p:cNvPr id="110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1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2" name="CustomShape 4"/>
            <p:cNvSpPr/>
            <p:nvPr/>
          </p:nvSpPr>
          <p:spPr>
            <a:xfrm>
              <a:off x="9181440" y="-8640"/>
              <a:ext cx="3004560" cy="68637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3" name="CustomShape 5"/>
            <p:cNvSpPr/>
            <p:nvPr/>
          </p:nvSpPr>
          <p:spPr>
            <a:xfrm>
              <a:off x="9603360" y="-8640"/>
              <a:ext cx="2585520" cy="68637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4" name="CustomShape 6"/>
            <p:cNvSpPr/>
            <p:nvPr/>
          </p:nvSpPr>
          <p:spPr>
            <a:xfrm>
              <a:off x="8932320" y="3048120"/>
              <a:ext cx="3256920" cy="380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5" name="CustomShape 7"/>
            <p:cNvSpPr/>
            <p:nvPr/>
          </p:nvSpPr>
          <p:spPr>
            <a:xfrm>
              <a:off x="9334440" y="-8640"/>
              <a:ext cx="2851560" cy="68637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6" name="CustomShape 8"/>
            <p:cNvSpPr/>
            <p:nvPr/>
          </p:nvSpPr>
          <p:spPr>
            <a:xfrm>
              <a:off x="10898640" y="-8640"/>
              <a:ext cx="1287360" cy="68637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7" name="CustomShape 9"/>
            <p:cNvSpPr/>
            <p:nvPr/>
          </p:nvSpPr>
          <p:spPr>
            <a:xfrm>
              <a:off x="10938960" y="-8640"/>
              <a:ext cx="1247040" cy="68637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8" name="CustomShape 10"/>
            <p:cNvSpPr/>
            <p:nvPr/>
          </p:nvSpPr>
          <p:spPr>
            <a:xfrm>
              <a:off x="10371600" y="3589920"/>
              <a:ext cx="1814400" cy="3265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11"/>
            <p:cNvSpPr/>
            <p:nvPr/>
          </p:nvSpPr>
          <p:spPr>
            <a:xfrm>
              <a:off x="0" y="4013280"/>
              <a:ext cx="445680" cy="284184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0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1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414800" y="505080"/>
            <a:ext cx="7764120" cy="390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EB3D9F"/>
                </a:solidFill>
                <a:latin typeface="Trebuchet MS"/>
                <a:ea typeface="DejaVu Sans"/>
              </a:rPr>
              <a:t>НАРУШЕНИЕ РЕЧИ,КАК ВТОРИЧНЫЙ ПРИЗНАК НАРУШЕНИЯ СЛУХА.</a:t>
            </a:r>
            <a:endParaRPr lang="ru-RU" sz="4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4000" b="0" strike="noStrike" spc="-1">
                <a:solidFill>
                  <a:srgbClr val="EB3D9F"/>
                </a:solidFill>
                <a:latin typeface="Trebuchet MS"/>
                <a:ea typeface="DejaVu Sans"/>
              </a:rPr>
              <a:t> ДИАГНОСТИКА СЛУХА У ДЕТЕЙ РАННЕГО И ДОШКОЛЬНОГО ВОЗРАСТА</a:t>
            </a:r>
            <a:r>
              <a:rPr lang="ru-RU" sz="4400" b="0" strike="noStrike" spc="-1">
                <a:solidFill>
                  <a:srgbClr val="EB3D9F"/>
                </a:solidFill>
                <a:latin typeface="Trebuchet MS"/>
                <a:ea typeface="DejaVu Sans"/>
              </a:rPr>
              <a:t>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4318920" y="4543920"/>
            <a:ext cx="2838960" cy="7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6300000" y="6136920"/>
            <a:ext cx="575820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Calibri"/>
              </a:rPr>
              <a:t>         СУРДОПЕДАГОГ  ВАСИЛЬЕВА.Т.И.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                 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7" name="Рисунок 5"/>
          <p:cNvPicPr/>
          <p:nvPr/>
        </p:nvPicPr>
        <p:blipFill>
          <a:blip r:embed="rId2"/>
          <a:stretch/>
        </p:blipFill>
        <p:spPr>
          <a:xfrm>
            <a:off x="3727440" y="4282200"/>
            <a:ext cx="4368240" cy="1308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1"/>
          <p:cNvPicPr/>
          <p:nvPr/>
        </p:nvPicPr>
        <p:blipFill>
          <a:blip r:embed="rId2"/>
          <a:stretch/>
        </p:blipFill>
        <p:spPr>
          <a:xfrm>
            <a:off x="6854400" y="474480"/>
            <a:ext cx="4665240" cy="2945160"/>
          </a:xfrm>
          <a:prstGeom prst="rect">
            <a:avLst/>
          </a:prstGeom>
          <a:ln w="0"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1271464" y="1526317"/>
            <a:ext cx="9156960" cy="443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1" i="1" strike="noStrike" spc="-1" dirty="0">
                <a:solidFill>
                  <a:srgbClr val="FF0000"/>
                </a:solidFill>
                <a:latin typeface="Calibri"/>
                <a:ea typeface="Calibri"/>
              </a:rPr>
              <a:t> 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2800" b="1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- ПРЕДЕЛЫ  ФИЗИОЛОГИЧЕСКОЙ НОРМЫ- ВОСПРИЯТИЕ ШЁПОТНОЙ РЕЧИ 6 МЕТРОВ 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2800" b="1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- ЕСЛИ РЕБЁНОК РЕАГИРУЕТ НА ШЁПОТ НА МЕНЬШЕМ РАССТОЯНИИ ИЛИ НЕ РЕАГИРУЕТ НА НЕГО ВОВСЕ, ТО МОЖНО ЗАПОДОЗРИТЬ НАЛИЧИЕ СНИЖЕНИЯ СЛУХА.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195480" y="789840"/>
            <a:ext cx="664452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3600" b="1" i="1" strike="noStrike" spc="-1">
                <a:solidFill>
                  <a:srgbClr val="FF0000"/>
                </a:solidFill>
                <a:latin typeface="Calibri"/>
                <a:ea typeface="Calibri"/>
              </a:rPr>
              <a:t>   ОБСЛЕДОВАНИЕ СЛУХА РЕЧЬЮ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1"/>
          <p:cNvPicPr/>
          <p:nvPr/>
        </p:nvPicPr>
        <p:blipFill>
          <a:blip r:embed="rId2"/>
          <a:stretch/>
        </p:blipFill>
        <p:spPr>
          <a:xfrm>
            <a:off x="5600520" y="3600000"/>
            <a:ext cx="5198760" cy="3100320"/>
          </a:xfrm>
          <a:prstGeom prst="rect">
            <a:avLst/>
          </a:prstGeom>
          <a:ln w="0">
            <a:noFill/>
          </a:ln>
        </p:spPr>
      </p:pic>
      <p:pic>
        <p:nvPicPr>
          <p:cNvPr id="195" name="Рисунок 2"/>
          <p:cNvPicPr/>
          <p:nvPr/>
        </p:nvPicPr>
        <p:blipFill>
          <a:blip r:embed="rId3"/>
          <a:stretch/>
        </p:blipFill>
        <p:spPr>
          <a:xfrm>
            <a:off x="1045440" y="1080000"/>
            <a:ext cx="4533840" cy="5442480"/>
          </a:xfrm>
          <a:prstGeom prst="rect">
            <a:avLst/>
          </a:prstGeom>
          <a:ln w="0">
            <a:noFill/>
          </a:ln>
        </p:spPr>
      </p:pic>
      <p:pic>
        <p:nvPicPr>
          <p:cNvPr id="196" name="Рисунок 3"/>
          <p:cNvPicPr/>
          <p:nvPr/>
        </p:nvPicPr>
        <p:blipFill>
          <a:blip r:embed="rId4"/>
          <a:stretch/>
        </p:blipFill>
        <p:spPr>
          <a:xfrm>
            <a:off x="7804440" y="753120"/>
            <a:ext cx="4111920" cy="3083400"/>
          </a:xfrm>
          <a:prstGeom prst="rect">
            <a:avLst/>
          </a:prstGeom>
          <a:ln w="0">
            <a:noFill/>
          </a:ln>
        </p:spPr>
      </p:pic>
      <p:sp>
        <p:nvSpPr>
          <p:cNvPr id="197" name="CustomShape 1"/>
          <p:cNvSpPr/>
          <p:nvPr/>
        </p:nvSpPr>
        <p:spPr>
          <a:xfrm>
            <a:off x="691920" y="569520"/>
            <a:ext cx="6676560" cy="57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2800" b="1" i="1" strike="noStrike" spc="-1">
                <a:solidFill>
                  <a:srgbClr val="FF0000"/>
                </a:solidFill>
                <a:latin typeface="Georgia"/>
                <a:ea typeface="Calibri"/>
              </a:rPr>
              <a:t>СБАЛАНСИРОВАННЫЕ СПИСКИ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4"/>
          <p:cNvPicPr/>
          <p:nvPr/>
        </p:nvPicPr>
        <p:blipFill>
          <a:blip r:embed="rId2"/>
          <a:stretch/>
        </p:blipFill>
        <p:spPr>
          <a:xfrm>
            <a:off x="192600" y="3575160"/>
            <a:ext cx="3555000" cy="2368800"/>
          </a:xfrm>
          <a:prstGeom prst="rect">
            <a:avLst/>
          </a:prstGeom>
          <a:ln w="0">
            <a:noFill/>
          </a:ln>
        </p:spPr>
      </p:pic>
      <p:pic>
        <p:nvPicPr>
          <p:cNvPr id="199" name="Рисунок 5"/>
          <p:cNvPicPr/>
          <p:nvPr/>
        </p:nvPicPr>
        <p:blipFill>
          <a:blip r:embed="rId3"/>
          <a:stretch/>
        </p:blipFill>
        <p:spPr>
          <a:xfrm>
            <a:off x="2586960" y="4168080"/>
            <a:ext cx="3760920" cy="2464200"/>
          </a:xfrm>
          <a:prstGeom prst="rect">
            <a:avLst/>
          </a:prstGeom>
          <a:ln w="0">
            <a:noFill/>
          </a:ln>
        </p:spPr>
      </p:pic>
      <p:pic>
        <p:nvPicPr>
          <p:cNvPr id="200" name="Рисунок 6"/>
          <p:cNvPicPr/>
          <p:nvPr/>
        </p:nvPicPr>
        <p:blipFill>
          <a:blip r:embed="rId4"/>
          <a:stretch/>
        </p:blipFill>
        <p:spPr>
          <a:xfrm>
            <a:off x="5468040" y="3429000"/>
            <a:ext cx="3760920" cy="2512800"/>
          </a:xfrm>
          <a:prstGeom prst="rect">
            <a:avLst/>
          </a:prstGeom>
          <a:ln w="0"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720000" y="422280"/>
            <a:ext cx="10619280" cy="283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Aft>
                <a:spcPts val="1500"/>
              </a:spcAft>
            </a:pPr>
            <a:r>
              <a:rPr lang="ru-RU" sz="3600" b="1" i="1" strike="noStrike" spc="-1">
                <a:solidFill>
                  <a:srgbClr val="FF0000"/>
                </a:solidFill>
                <a:latin typeface="Arial"/>
                <a:ea typeface="Times New Roman"/>
              </a:rPr>
              <a:t>Аудиометрия – это процедура, которую применяют для оценки слуха. С ее помощью врач определяет остроту слуха, чувствительность к звукам разной частоты. Ее проводят детям и взрослым.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202" name="Рисунок 5"/>
          <p:cNvPicPr/>
          <p:nvPr/>
        </p:nvPicPr>
        <p:blipFill>
          <a:blip r:embed="rId5"/>
          <a:stretch/>
        </p:blipFill>
        <p:spPr>
          <a:xfrm>
            <a:off x="8519760" y="4095720"/>
            <a:ext cx="3479040" cy="260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900000" y="537840"/>
            <a:ext cx="92023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800"/>
              </a:lnSpc>
              <a:spcBef>
                <a:spcPts val="2999"/>
              </a:spcBef>
              <a:spcAft>
                <a:spcPts val="2999"/>
              </a:spcAft>
            </a:pPr>
            <a:r>
              <a:rPr lang="ru-RU" sz="2000" b="0" i="1" strike="noStrike" spc="-1">
                <a:solidFill>
                  <a:srgbClr val="FF0000"/>
                </a:solidFill>
                <a:latin typeface="Arial"/>
                <a:ea typeface="Times New Roman"/>
              </a:rPr>
              <a:t>Как готовят малыша к условно-рефлекторной или игровой аудиометрии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016360" y="889020"/>
            <a:ext cx="7241760" cy="1878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ts val="1874"/>
              </a:lnSpc>
              <a:spcAft>
                <a:spcPts val="2251"/>
              </a:spcAft>
            </a:pPr>
            <a:r>
              <a:rPr lang="ru-RU" sz="1400" b="0" strike="noStrike" spc="-1" dirty="0">
                <a:solidFill>
                  <a:srgbClr val="333333"/>
                </a:solidFill>
                <a:latin typeface="Arial"/>
                <a:ea typeface="Times New Roman"/>
              </a:rPr>
              <a:t>- </a:t>
            </a:r>
            <a:r>
              <a:rPr lang="ru-RU" sz="1400" b="1" strike="noStrike" spc="-1" dirty="0">
                <a:solidFill>
                  <a:srgbClr val="333333"/>
                </a:solidFill>
                <a:latin typeface="Arial"/>
                <a:ea typeface="Times New Roman"/>
              </a:rPr>
              <a:t>Для подготовки к условно-рефлекторной аудиометрии малыша приучают поворачивать голову в сторону источника звука. </a:t>
            </a:r>
            <a:endParaRPr lang="ru-RU" sz="1400" b="1" strike="noStrike" spc="-1" dirty="0">
              <a:latin typeface="Arial"/>
            </a:endParaRPr>
          </a:p>
          <a:p>
            <a:pPr algn="just">
              <a:lnSpc>
                <a:spcPts val="1874"/>
              </a:lnSpc>
              <a:spcAft>
                <a:spcPts val="2251"/>
              </a:spcAft>
            </a:pPr>
            <a:r>
              <a:rPr lang="ru-RU" sz="1400" b="1" strike="noStrike" spc="-1" dirty="0">
                <a:solidFill>
                  <a:srgbClr val="333333"/>
                </a:solidFill>
                <a:latin typeface="Arial"/>
                <a:ea typeface="Times New Roman"/>
              </a:rPr>
              <a:t>- Для подготовки к игровой аудиометрии дошкольника вовлекают в игру ( покормить петушка, помочь зайчику собрать морковку и т. п.)</a:t>
            </a:r>
            <a:endParaRPr lang="ru-RU" sz="1400" b="1" strike="noStrike" spc="-1" dirty="0">
              <a:latin typeface="Arial"/>
            </a:endParaRPr>
          </a:p>
          <a:p>
            <a:pPr algn="just">
              <a:lnSpc>
                <a:spcPts val="1874"/>
              </a:lnSpc>
              <a:spcAft>
                <a:spcPts val="2251"/>
              </a:spcAft>
            </a:pPr>
            <a:r>
              <a:rPr lang="ru-RU" sz="1400" b="1" strike="noStrike" spc="-1" dirty="0">
                <a:solidFill>
                  <a:srgbClr val="333333"/>
                </a:solidFill>
                <a:latin typeface="Arial"/>
                <a:ea typeface="Times New Roman"/>
              </a:rPr>
              <a:t> - Такие занятия проводят 2–3 раза в день по 3–5 минут каждое.</a:t>
            </a:r>
            <a:endParaRPr lang="ru-RU" sz="1400" b="1" strike="noStrike" spc="-1" dirty="0">
              <a:latin typeface="Arial"/>
            </a:endParaRPr>
          </a:p>
        </p:txBody>
      </p:sp>
      <p:pic>
        <p:nvPicPr>
          <p:cNvPr id="205" name="Рисунок 3"/>
          <p:cNvPicPr/>
          <p:nvPr/>
        </p:nvPicPr>
        <p:blipFill>
          <a:blip r:embed="rId2"/>
          <a:stretch/>
        </p:blipFill>
        <p:spPr>
          <a:xfrm>
            <a:off x="8785080" y="1981800"/>
            <a:ext cx="2283120" cy="151740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4"/>
          <p:cNvPicPr/>
          <p:nvPr/>
        </p:nvPicPr>
        <p:blipFill>
          <a:blip r:embed="rId3"/>
          <a:stretch/>
        </p:blipFill>
        <p:spPr>
          <a:xfrm>
            <a:off x="1340280" y="4262040"/>
            <a:ext cx="3812040" cy="156816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1080000" y="3593160"/>
            <a:ext cx="95389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800"/>
              </a:lnSpc>
              <a:spcBef>
                <a:spcPts val="2999"/>
              </a:spcBef>
              <a:spcAft>
                <a:spcPts val="2999"/>
              </a:spcAft>
            </a:pPr>
            <a:r>
              <a:rPr lang="ru-RU" sz="2000" b="0" i="1" strike="noStrike" spc="-1">
                <a:solidFill>
                  <a:srgbClr val="FF0000"/>
                </a:solidFill>
                <a:latin typeface="Arial"/>
                <a:ea typeface="Times New Roman"/>
              </a:rPr>
              <a:t>Как проходит процедура тональной игровой аудиометрии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5732640" y="3780000"/>
            <a:ext cx="5340240" cy="2533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ts val="1874"/>
              </a:lnSpc>
              <a:spcAft>
                <a:spcPts val="751"/>
              </a:spcAft>
              <a:tabLst>
                <a:tab pos="45720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ts val="1874"/>
              </a:lnSpc>
              <a:spcAft>
                <a:spcPts val="751"/>
              </a:spcAft>
              <a:tabLst>
                <a:tab pos="45720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ts val="1874"/>
              </a:lnSpc>
              <a:spcAft>
                <a:spcPts val="751"/>
              </a:spcAft>
              <a:tabLst>
                <a:tab pos="457200" algn="l"/>
              </a:tabLs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ts val="1874"/>
              </a:lnSpc>
              <a:spcAft>
                <a:spcPts val="751"/>
              </a:spcAft>
              <a:tabLst>
                <a:tab pos="457200" algn="l"/>
              </a:tabLst>
            </a:pPr>
            <a:r>
              <a:rPr lang="ru-RU" sz="1400" b="0" strike="noStrike" spc="-1" dirty="0">
                <a:solidFill>
                  <a:srgbClr val="333333"/>
                </a:solidFill>
                <a:latin typeface="Arial"/>
                <a:ea typeface="Times New Roman"/>
              </a:rPr>
              <a:t>- </a:t>
            </a:r>
            <a:r>
              <a:rPr lang="ru-RU" sz="1400" b="1" strike="noStrike" spc="-1" dirty="0">
                <a:solidFill>
                  <a:srgbClr val="333333"/>
                </a:solidFill>
                <a:latin typeface="Arial"/>
                <a:ea typeface="Times New Roman"/>
              </a:rPr>
              <a:t>Ребенок слушает звуки с помощью воздушных или костных телефонов.</a:t>
            </a:r>
            <a:endParaRPr lang="ru-RU" sz="1400" b="1" strike="noStrike" spc="-1" dirty="0">
              <a:latin typeface="Arial"/>
            </a:endParaRPr>
          </a:p>
          <a:p>
            <a:pPr>
              <a:lnSpc>
                <a:spcPts val="1874"/>
              </a:lnSpc>
              <a:spcAft>
                <a:spcPts val="751"/>
              </a:spcAft>
              <a:tabLst>
                <a:tab pos="457200" algn="l"/>
              </a:tabLst>
            </a:pPr>
            <a:r>
              <a:rPr lang="ru-RU" sz="1400" b="1" strike="noStrike" spc="-1" dirty="0">
                <a:solidFill>
                  <a:srgbClr val="333333"/>
                </a:solidFill>
                <a:latin typeface="Arial"/>
                <a:ea typeface="Times New Roman"/>
              </a:rPr>
              <a:t>- Если юный пациент слышит сигнал, то выполняет выученное действие.</a:t>
            </a:r>
            <a:endParaRPr lang="ru-RU" sz="1400" b="1" strike="noStrike" spc="-1" dirty="0">
              <a:latin typeface="Arial"/>
            </a:endParaRPr>
          </a:p>
          <a:p>
            <a:pPr>
              <a:lnSpc>
                <a:spcPts val="1874"/>
              </a:lnSpc>
              <a:spcAft>
                <a:spcPts val="751"/>
              </a:spcAft>
              <a:tabLst>
                <a:tab pos="457200" algn="l"/>
              </a:tabLst>
            </a:pPr>
            <a:r>
              <a:rPr lang="ru-RU" sz="1400" b="1" strike="noStrike" spc="-1" dirty="0">
                <a:solidFill>
                  <a:srgbClr val="333333"/>
                </a:solidFill>
                <a:latin typeface="Arial"/>
                <a:ea typeface="Times New Roman"/>
              </a:rPr>
              <a:t>- Процедуру проводят поочередно для каждого уха.</a:t>
            </a:r>
            <a:endParaRPr lang="ru-RU" sz="14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1"/>
          <p:cNvPicPr/>
          <p:nvPr/>
        </p:nvPicPr>
        <p:blipFill>
          <a:blip r:embed="rId2"/>
          <a:stretch/>
        </p:blipFill>
        <p:spPr>
          <a:xfrm>
            <a:off x="1100880" y="360000"/>
            <a:ext cx="3153960" cy="2616480"/>
          </a:xfrm>
          <a:prstGeom prst="rect">
            <a:avLst/>
          </a:prstGeom>
          <a:ln w="0">
            <a:noFill/>
          </a:ln>
        </p:spPr>
      </p:pic>
      <p:pic>
        <p:nvPicPr>
          <p:cNvPr id="210" name="Рисунок 5"/>
          <p:cNvPicPr/>
          <p:nvPr/>
        </p:nvPicPr>
        <p:blipFill>
          <a:blip r:embed="rId3"/>
          <a:stretch/>
        </p:blipFill>
        <p:spPr>
          <a:xfrm>
            <a:off x="8933040" y="217800"/>
            <a:ext cx="2819520" cy="3060720"/>
          </a:xfrm>
          <a:prstGeom prst="rect">
            <a:avLst/>
          </a:prstGeom>
          <a:ln w="0">
            <a:noFill/>
          </a:ln>
        </p:spPr>
      </p:pic>
      <p:sp>
        <p:nvSpPr>
          <p:cNvPr id="211" name="CustomShape 1"/>
          <p:cNvSpPr/>
          <p:nvPr/>
        </p:nvSpPr>
        <p:spPr>
          <a:xfrm>
            <a:off x="1100880" y="3118320"/>
            <a:ext cx="6389280" cy="30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i="1" strike="noStrike" spc="-1">
                <a:solidFill>
                  <a:srgbClr val="FF0000"/>
                </a:solidFill>
                <a:latin typeface="Impact"/>
                <a:ea typeface="Calibri"/>
              </a:rPr>
              <a:t> </a:t>
            </a:r>
            <a:r>
              <a:rPr lang="ru-RU" sz="2400" b="0" i="1" strike="noStrike" spc="-1">
                <a:solidFill>
                  <a:srgbClr val="FF0000"/>
                </a:solidFill>
                <a:latin typeface="Impact"/>
                <a:ea typeface="Calibri"/>
              </a:rPr>
              <a:t>ИМПЕДАНСОМЕТРИЯ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 (АКУСТИЧЕСКАЯ ИМПЕДАНСОМЕТРИЯ)- ОБЪЕКТИВНЫЙ МЕТОД ДИАГНОСТИКИ СЛУХА, ПОМОГАЮЩИЙ ОПРЕДЕЛИТЬ МЕСТО И ХАРАКТЕР НАРУШЕНИЯ  В СЛУХОВОЙ СИСТЕМЕ. ОНА ДАЁТ  СВЕДЕНИЯ О СОСТОЯНИИ СРЕДНЕГО УХА, СЛУХОВОЙ ТРУБЫ, УЛИТКИ, СЛУХОВЫХ  И ЛИЦЕВЫХ НЕРВОВ.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4372560" y="1042200"/>
            <a:ext cx="4660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0000"/>
                </a:solidFill>
                <a:latin typeface="Impact"/>
                <a:ea typeface="Calibri"/>
              </a:rPr>
              <a:t> </a:t>
            </a:r>
            <a:r>
              <a:rPr lang="ru-RU" sz="4000" b="0" i="1" strike="noStrike" spc="-1">
                <a:solidFill>
                  <a:srgbClr val="FF0000"/>
                </a:solidFill>
                <a:latin typeface="Impact"/>
                <a:ea typeface="Calibri"/>
              </a:rPr>
              <a:t>ИМПЕДАНСОМЕТРИЯ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213" name="Рисунок 2"/>
          <p:cNvPicPr/>
          <p:nvPr/>
        </p:nvPicPr>
        <p:blipFill>
          <a:blip r:embed="rId4"/>
          <a:stretch/>
        </p:blipFill>
        <p:spPr>
          <a:xfrm>
            <a:off x="7666920" y="3279240"/>
            <a:ext cx="3243960" cy="324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738720" y="293040"/>
            <a:ext cx="7367040" cy="48907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751"/>
              </a:spcAft>
            </a:pPr>
            <a:r>
              <a:rPr lang="ru-RU" sz="2000" b="1" i="1" strike="noStrike" spc="-1" dirty="0">
                <a:solidFill>
                  <a:srgbClr val="FF0000"/>
                </a:solidFill>
                <a:latin typeface="Impact"/>
                <a:ea typeface="Times New Roman"/>
              </a:rPr>
              <a:t> </a:t>
            </a:r>
            <a:r>
              <a:rPr lang="ru-RU" sz="2000" b="1" i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Метод исследования КСВП основан на  регистрации </a:t>
            </a:r>
            <a:r>
              <a:rPr lang="ru-RU" sz="2000" b="1" i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коротколатентных</a:t>
            </a:r>
            <a:r>
              <a:rPr lang="ru-RU" sz="2000" b="1" i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вызванных потенциалов.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751"/>
              </a:spcAft>
            </a:pP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В диагностике слуха детей КСВП применяется для следующих целей:</a:t>
            </a:r>
            <a:endParaRPr lang="ru-RU" sz="1800" b="0" strike="noStrike" spc="-1" dirty="0">
              <a:latin typeface="Arial"/>
            </a:endParaRPr>
          </a:p>
          <a:p>
            <a:pPr marL="343080" indent="-340200">
              <a:lnSpc>
                <a:spcPct val="115000"/>
              </a:lnSpc>
              <a:spcAft>
                <a:spcPts val="1001"/>
              </a:spcAft>
              <a:buClr>
                <a:srgbClr val="FF0000"/>
              </a:buClr>
              <a:buFont typeface="Symbol"/>
              <a:buChar char=""/>
              <a:tabLst>
                <a:tab pos="457200" algn="l"/>
              </a:tabLst>
            </a:pP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Определения порогов </a:t>
            </a:r>
            <a:r>
              <a:rPr lang="ru-RU" sz="1800" b="1" i="1" strike="noStrike" spc="-1" dirty="0" smtClean="0">
                <a:solidFill>
                  <a:srgbClr val="FF0000"/>
                </a:solidFill>
                <a:latin typeface="Arial"/>
                <a:ea typeface="Times New Roman"/>
              </a:rPr>
              <a:t>слышимости</a:t>
            </a:r>
            <a:endParaRPr lang="ru-RU" sz="1800" b="0" strike="noStrike" spc="-1" dirty="0">
              <a:latin typeface="Arial"/>
            </a:endParaRPr>
          </a:p>
          <a:p>
            <a:pPr marL="343080" indent="-340200">
              <a:lnSpc>
                <a:spcPct val="115000"/>
              </a:lnSpc>
              <a:spcAft>
                <a:spcPts val="1001"/>
              </a:spcAft>
              <a:buClr>
                <a:srgbClr val="FF0000"/>
              </a:buClr>
              <a:buFont typeface="Symbol"/>
              <a:buChar char=""/>
              <a:tabLst>
                <a:tab pos="457200" algn="l"/>
              </a:tabLst>
            </a:pP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Установления показаний к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Arial"/>
                <a:ea typeface="Times New Roman"/>
              </a:rPr>
              <a:t>слухопротезированию</a:t>
            </a: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 и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Arial"/>
                <a:ea typeface="Times New Roman"/>
              </a:rPr>
              <a:t>кохлеарной</a:t>
            </a: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 имплантации.</a:t>
            </a:r>
            <a:endParaRPr lang="ru-RU" sz="1800" b="0" strike="noStrike" spc="-1" dirty="0">
              <a:latin typeface="Arial"/>
            </a:endParaRPr>
          </a:p>
          <a:p>
            <a:pPr marL="343080" indent="-340200">
              <a:lnSpc>
                <a:spcPct val="115000"/>
              </a:lnSpc>
              <a:spcAft>
                <a:spcPts val="1001"/>
              </a:spcAft>
              <a:buClr>
                <a:srgbClr val="FF0000"/>
              </a:buClr>
              <a:buFont typeface="Symbol"/>
              <a:buChar char=""/>
              <a:tabLst>
                <a:tab pos="457200" algn="l"/>
              </a:tabLst>
            </a:pP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Диагностики периферических и центральных нарушений органа слуха.</a:t>
            </a:r>
            <a:endParaRPr lang="ru-RU" sz="1800" b="0" strike="noStrike" spc="-1" dirty="0">
              <a:latin typeface="Arial"/>
            </a:endParaRPr>
          </a:p>
          <a:p>
            <a:pPr marL="343080" indent="-340200">
              <a:lnSpc>
                <a:spcPct val="115000"/>
              </a:lnSpc>
              <a:spcAft>
                <a:spcPts val="1001"/>
              </a:spcAft>
              <a:buClr>
                <a:srgbClr val="FF0000"/>
              </a:buClr>
              <a:buFont typeface="Symbol"/>
              <a:buChar char=""/>
              <a:tabLst>
                <a:tab pos="457200" algn="l"/>
              </a:tabLst>
            </a:pP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Диагностики слуховой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Arial"/>
                <a:ea typeface="Times New Roman"/>
              </a:rPr>
              <a:t>нейропатии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marL="343080" indent="-340200">
              <a:lnSpc>
                <a:spcPct val="115000"/>
              </a:lnSpc>
              <a:spcAft>
                <a:spcPts val="1001"/>
              </a:spcAft>
              <a:buClr>
                <a:srgbClr val="FF0000"/>
              </a:buClr>
              <a:buFont typeface="Symbol"/>
              <a:buChar char=""/>
              <a:tabLst>
                <a:tab pos="457200" algn="l"/>
              </a:tabLst>
            </a:pP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Расчета </a:t>
            </a:r>
            <a:r>
              <a:rPr lang="ru-RU" sz="1800" b="1" i="1" strike="noStrike" spc="-1" dirty="0" smtClean="0">
                <a:solidFill>
                  <a:srgbClr val="FF0000"/>
                </a:solidFill>
                <a:latin typeface="Arial"/>
                <a:ea typeface="Times New Roman"/>
              </a:rPr>
              <a:t>параметров </a:t>
            </a: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слуховых аппаратов при </a:t>
            </a:r>
            <a:r>
              <a:rPr lang="ru-RU" sz="1800" b="1" i="1" strike="noStrike" spc="-1" dirty="0" err="1">
                <a:solidFill>
                  <a:srgbClr val="FF0000"/>
                </a:solidFill>
                <a:latin typeface="Arial"/>
                <a:ea typeface="Times New Roman"/>
              </a:rPr>
              <a:t>слухопротезировании</a:t>
            </a:r>
            <a:r>
              <a:rPr lang="ru-RU" sz="18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15" name="Рисунок 2"/>
          <p:cNvPicPr/>
          <p:nvPr/>
        </p:nvPicPr>
        <p:blipFill>
          <a:blip r:embed="rId2"/>
          <a:stretch/>
        </p:blipFill>
        <p:spPr>
          <a:xfrm>
            <a:off x="7877160" y="4124160"/>
            <a:ext cx="3854880" cy="2568960"/>
          </a:xfrm>
          <a:prstGeom prst="rect">
            <a:avLst/>
          </a:prstGeom>
          <a:ln w="0">
            <a:noFill/>
          </a:ln>
        </p:spPr>
      </p:pic>
      <p:pic>
        <p:nvPicPr>
          <p:cNvPr id="216" name="Рисунок 3"/>
          <p:cNvPicPr/>
          <p:nvPr/>
        </p:nvPicPr>
        <p:blipFill>
          <a:blip r:embed="rId3"/>
          <a:stretch/>
        </p:blipFill>
        <p:spPr>
          <a:xfrm>
            <a:off x="8546040" y="1019520"/>
            <a:ext cx="3393000" cy="2568960"/>
          </a:xfrm>
          <a:prstGeom prst="rect">
            <a:avLst/>
          </a:prstGeom>
          <a:ln w="0"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738720" y="5504400"/>
            <a:ext cx="6877800" cy="119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2800" b="1" i="1" strike="noStrike" spc="-1">
                <a:solidFill>
                  <a:srgbClr val="632423"/>
                </a:solidFill>
                <a:latin typeface="Calibri"/>
                <a:ea typeface="Calibri"/>
              </a:rPr>
              <a:t>КСВП ПРОВОДЯТ В СОСТОЯНИИ    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2800" b="1" i="1" strike="noStrike" spc="-1">
                <a:solidFill>
                  <a:srgbClr val="632423"/>
                </a:solidFill>
                <a:latin typeface="Calibri"/>
                <a:ea typeface="Calibri"/>
              </a:rPr>
              <a:t>            ЕСТЕСТВЕННОГО СНА</a:t>
            </a:r>
            <a:r>
              <a:rPr lang="ru-RU" sz="2800" b="0" strike="noStrike" spc="-1">
                <a:solidFill>
                  <a:srgbClr val="632423"/>
                </a:solidFill>
                <a:latin typeface="Calibri"/>
                <a:ea typeface="Calibri"/>
              </a:rPr>
              <a:t>        </a:t>
            </a:r>
            <a:r>
              <a:rPr lang="ru-RU" sz="2800" b="1" i="1" strike="noStrike" spc="-1">
                <a:solidFill>
                  <a:srgbClr val="632423"/>
                </a:solidFill>
                <a:latin typeface="Calibri"/>
                <a:ea typeface="Calibri"/>
              </a:rPr>
              <a:t>    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219320" y="1082160"/>
            <a:ext cx="8859600" cy="511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2800" b="1" i="1" strike="noStrike" spc="-1">
                <a:solidFill>
                  <a:srgbClr val="FF0000"/>
                </a:solidFill>
                <a:latin typeface="Calibri"/>
                <a:ea typeface="Times New Roman"/>
              </a:rPr>
              <a:t>Если у вас возникли хоть малейшие подозрения, что у ребёнка какое-то снижение слуха, рекомендуем родителям  пройти обследование  у сурдолога, чтобы исключить или подтвердить тугоухость.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2800" b="1" i="1" strike="noStrike" spc="-1">
                <a:solidFill>
                  <a:srgbClr val="FF0000"/>
                </a:solidFill>
                <a:latin typeface="Calibri"/>
                <a:ea typeface="Calibri"/>
              </a:rPr>
              <a:t>Ранее слухопротезирование (слуховыми аппаратами или кохлеарными имплантами) с последующей своевременной слухоречевой реабилитацией даст возможность ребёнку ходить в массовый детский сад,а затем в массовую школу, позволит максимально адаптироваться в обществе.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45080" y="4727520"/>
            <a:ext cx="6093000" cy="80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316440" y="1663145"/>
            <a:ext cx="10559520" cy="31994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i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   </a:t>
            </a:r>
            <a:r>
              <a:rPr lang="ru-RU" sz="5400" b="1" i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  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Trebuchet MS"/>
                <a:ea typeface="DejaVu Sans"/>
              </a:rPr>
              <a:t>СПАСИБО </a:t>
            </a:r>
            <a:r>
              <a:rPr lang="ru-RU" sz="5400" b="1" strike="noStrike" spc="-1" dirty="0">
                <a:solidFill>
                  <a:srgbClr val="FF0000"/>
                </a:solidFill>
                <a:latin typeface="Trebuchet MS"/>
                <a:ea typeface="DejaVu Sans"/>
              </a:rPr>
              <a:t>ЗА 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Trebuchet MS"/>
                <a:ea typeface="DejaVu Sans"/>
              </a:rPr>
              <a:t>ВНИМАНИЕ</a:t>
            </a:r>
            <a:endParaRPr lang="en-US" sz="5400" b="1" strike="noStrike" spc="-1" dirty="0" smtClean="0">
              <a:solidFill>
                <a:srgbClr val="FF0000"/>
              </a:solidFill>
              <a:latin typeface="Trebuchet MS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5400" b="1" strike="noStrike" spc="-1" dirty="0" smtClean="0">
              <a:solidFill>
                <a:srgbClr val="FF0000"/>
              </a:solidFill>
              <a:latin typeface="Trebuchet MS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5400" b="1" spc="-1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ru-RU" sz="5400" b="1" spc="-1" dirty="0" smtClean="0">
                <a:solidFill>
                  <a:srgbClr val="FF0000"/>
                </a:solidFill>
                <a:latin typeface="Trebuchet MS"/>
              </a:rPr>
              <a:t>     </a:t>
            </a:r>
            <a:r>
              <a:rPr lang="en-US" sz="5400" b="1" spc="-1" dirty="0" smtClean="0">
                <a:solidFill>
                  <a:srgbClr val="FF0000"/>
                </a:solidFill>
                <a:latin typeface="Trebuchet MS"/>
              </a:rPr>
              <a:t>        </a:t>
            </a:r>
            <a:r>
              <a:rPr lang="en-US" sz="4000" b="1" spc="-1" dirty="0" smtClean="0">
                <a:solidFill>
                  <a:srgbClr val="FF0000"/>
                </a:solidFill>
                <a:latin typeface="Trebuchet MS"/>
              </a:rPr>
              <a:t>8 (912) 835 31 31</a:t>
            </a:r>
          </a:p>
          <a:p>
            <a:pPr>
              <a:lnSpc>
                <a:spcPct val="100000"/>
              </a:lnSpc>
            </a:pPr>
            <a:r>
              <a:rPr lang="en-US" sz="4000" b="1" spc="-1" dirty="0" smtClean="0">
                <a:solidFill>
                  <a:srgbClr val="FF0000"/>
                </a:solidFill>
                <a:latin typeface="Trebuchet MS"/>
              </a:rPr>
              <a:t>                      </a:t>
            </a:r>
            <a:r>
              <a:rPr lang="en-US" sz="4000" b="1" spc="-1" dirty="0" err="1" smtClean="0">
                <a:solidFill>
                  <a:srgbClr val="FF0000"/>
                </a:solidFill>
                <a:latin typeface="Trebuchet MS"/>
              </a:rPr>
              <a:t>mastersluh</a:t>
            </a:r>
            <a:r>
              <a:rPr lang="ru-RU" sz="4000" b="1" spc="-1" dirty="0" smtClean="0">
                <a:solidFill>
                  <a:srgbClr val="FF0000"/>
                </a:solidFill>
                <a:latin typeface="Trebuchet MS"/>
              </a:rPr>
              <a:t>.</a:t>
            </a:r>
            <a:r>
              <a:rPr lang="en-US" sz="4000" b="1" spc="-1" dirty="0" err="1" smtClean="0">
                <a:solidFill>
                  <a:srgbClr val="FF0000"/>
                </a:solidFill>
                <a:latin typeface="Trebuchet MS"/>
              </a:rPr>
              <a:t>ru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221" name="Рисунок 14"/>
          <p:cNvPicPr/>
          <p:nvPr/>
        </p:nvPicPr>
        <p:blipFill>
          <a:blip r:embed="rId2"/>
          <a:stretch/>
        </p:blipFill>
        <p:spPr>
          <a:xfrm>
            <a:off x="3571920" y="5097240"/>
            <a:ext cx="4048560" cy="124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260000" y="1021320"/>
            <a:ext cx="8593920" cy="131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i="1" strike="noStrike" spc="-1">
                <a:solidFill>
                  <a:srgbClr val="EB3D9F"/>
                </a:solidFill>
                <a:latin typeface="Trebuchet MS"/>
                <a:ea typeface="DejaVu Sans"/>
              </a:rPr>
              <a:t>Состояние слуха имеет ведущее значение для формирования речи , что в свою очередь является одним из важных аспектов развития ребёнка .  Нарушение речи может является вторичным признаком, а первичным нарушение слуха.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  <p:pic>
        <p:nvPicPr>
          <p:cNvPr id="169" name="Рисунок 2"/>
          <p:cNvPicPr/>
          <p:nvPr/>
        </p:nvPicPr>
        <p:blipFill>
          <a:blip r:embed="rId2"/>
          <a:stretch/>
        </p:blipFill>
        <p:spPr>
          <a:xfrm>
            <a:off x="3539520" y="3225960"/>
            <a:ext cx="3892680" cy="259740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3"/>
          <p:cNvPicPr/>
          <p:nvPr/>
        </p:nvPicPr>
        <p:blipFill>
          <a:blip r:embed="rId3"/>
          <a:stretch/>
        </p:blipFill>
        <p:spPr>
          <a:xfrm>
            <a:off x="7092720" y="3642120"/>
            <a:ext cx="4359600" cy="290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937800" y="-1721160"/>
            <a:ext cx="10864440" cy="84295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                          </a:t>
            </a:r>
            <a:r>
              <a:rPr lang="ru-RU" sz="2400" b="0" i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        Как распознать тугоухость                 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-до 4-х месяцев у ребенка отсутствует реакция на громкие звуки;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-к 4-6 месяцам отсутствуют предречевые вокализации;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-к 7-9 месяцам ребенок не может определить источник звука;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-1-2 годам отсутствует словарный запас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;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не отзывается на свое имя;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-нет реакции на шепотную или разговорную речь, обращенную к ним сзади;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-несколько раз переспрашивает одно и то же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;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-не различает звуки окружающей среды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;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-говорит громче, чем это необходимо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;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-«читает с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губ»</a:t>
            </a:r>
            <a:r>
              <a:rPr lang="en-US" spc="-1" dirty="0" smtClean="0">
                <a:solidFill>
                  <a:srgbClr val="000000"/>
                </a:solidFill>
                <a:latin typeface="Arial"/>
                <a:ea typeface="Times New Roman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en-US" spc="-1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м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онотонная речь, носовой оттенок голоса, глухой голос.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dirty="0"/>
              <a:t/>
            </a:r>
            <a:br>
              <a:rPr dirty="0"/>
            </a:b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Table 1"/>
          <p:cNvGraphicFramePr/>
          <p:nvPr>
            <p:extLst>
              <p:ext uri="{D42A27DB-BD31-4B8C-83A1-F6EECF244321}">
                <p14:modId xmlns:p14="http://schemas.microsoft.com/office/powerpoint/2010/main" val="4206438934"/>
              </p:ext>
            </p:extLst>
          </p:nvPr>
        </p:nvGraphicFramePr>
        <p:xfrm>
          <a:off x="479376" y="895224"/>
          <a:ext cx="10992624" cy="5689802"/>
        </p:xfrm>
        <a:graphic>
          <a:graphicData uri="http://schemas.openxmlformats.org/drawingml/2006/table">
            <a:tbl>
              <a:tblPr/>
              <a:tblGrid>
                <a:gridCol w="1118160"/>
                <a:gridCol w="1002600"/>
                <a:gridCol w="2811960"/>
                <a:gridCol w="6059904"/>
              </a:tblGrid>
              <a:tr h="623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СТЕПЕНЬ СНИЖЕНИЯ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ПОРОГ ВОСПРИЯТИЯ В ДБ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         СПОСОБНОСТЬ ВОСПРИЯТИЯ РЕЧИ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                                              ОГРАНИЧЕНИЯ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18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 СТЕПЕНЬ ТУГОУХОСТИ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26-40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ОСТАЁТСЯ ДОСТУПНЫМ РЕЧЕВОЕ ОБЩЕНИЕ: РЕБЁНОК МОЖЕТ РАЗБОРЧИВО ВОСПРИНИМАТЬ РЕЧЬ РАЗГОВОРНОЙ ГРОМКОСТИ НА РАССТОЯНИИ3-6 М, ШЁПОТНУЮ РЕЧЬ -2 М.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ЗАТРУДНЕНО ВОСПРИЯТИЕ ТИХОЙ РЕЧИ, ОСОБЕННО НА ФОНЕ ШУМА ИЛИ В БОЛЬШИХ ПОМЕЩЕНИЯХ.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АКТИВНЫЙ И ПАССИВНЫЙ СЛОВАРЬ, КАК ПРАВИЛО, НАБИРАЕТСЯ ПО ВОЗРАСТУ, ПРОБЛЕМЫ С РАЗВИТИЕМ ФОНЕМАТИЧЕСКОГО СЛУХА, С НАПИСАНИЕМ ДИКТАНТОВ В ШКОЛЕ.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50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 СТЕПЕНЬ ТУГОУХОСТИ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41-55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РЕЧЕВОЕ ОБЩЕНИЕ ЗАТРУДНЕНО, ТАК КАК РАЗГОВОРНАЯ РЕЧЬ ВОСПРИНИМАЕТСЯ НА РАССТОЯНИИ ДО 2-3 М, ШЁПОТНАЯ РЕЧЬ У УХА.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ПОНИМАНИЕ РЕЧИ ФОРМИРУЕТСЯ С ЗАДЕРЖКОЙ, А В АКТИВНОЙ РЕЧИ ВЫПАДАЮТ  БЕЗУДАРНЫЕ СЛОГИ И СОГЛАСНЫЕ ЗВУКИ ПРИ ИХ СТЕЧЕНИИ,СМЕШИВАЮТСЯ СЛОВА,СХОДНЫЕ ПО СЛОГОВОМУ РИТМУ,ИЛИ СЛОВА ОТЛИЧНЫЕ ТОЛЬКО НЕКОТОРЫМИ ЗВУКАМИ.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0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 СТЕПЕНЬ ТУГОУХОСТИ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55-71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ОБЩЕНИЕ НАРУШАЕТСЯ, ТАК КАК РЕЧЬ РАЗГОВОРНОЙ ГРОМКОСТИ ВОСПРИНИМАЕТСЯ НЕРАЗБОРЧИВО ДАЖЕ У САМОГО УХА.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ЗАТРУДНЕНО ПОНИМАНИЕ РЕЧИ, ПАССИВНЫЙ СЛОВАРЬ РЕБЁНКА РЕЗКО ОГРАНИЧЕН, А В АКТИВНОМ СЛОВАРЕ  В ОСНОВНОМ ЛЕПЕТНЫЕ СЛОВА ИЛИ СЛОВА С ИСКАЖЕНИЯМИ.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50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 СТЕПЕНЬ ТУГОУХОСТИ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71-90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РЕЧЬ НЕ ВОСПРИНИМАЕТСЯ, ТОЛЬКО КРИК У УХА.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РЕБЁНОК РЕАГИРУЕТ ТОЛЬКО НА ЗВУКОВОЙ СТИМУЛ  :  БУДЬ ТО РЕЧЕВОЙ- КРИК ИЛИ НЕРЕЧЕВОЙ ГРОМКИЙ. САМОСТОЯТЕЛЬНАЯ РЕЧЬ И ПОНИМАНИЕ ОБРАЩЁННОЙ РЕЧИ НЕ ФОРМИРУЕТСЯ. РЕБЁНОК МОЖЕТ ИМИТИРОВАТЬ РЕЧЬ ВЗРОСЛЫХ АРТИКУЛЯЦИЕЙ, НО БЕЗ ОСМЫСЛЕНИЯ.</a:t>
                      </a: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41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ГЛУХОТА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91 И БОЛЕЕ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ДАЖЕ УСИЛЕННАЯ РЕЧЬ И КРИК СТАНОВИТСЯ НЕВОЗМОЖНЫМ К ВОСПРИЯТИЮ.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САМОСТОЯТЕЛЬНОЕ ОВЛАДЕНИЕ РЕЧЬЮ (СПОНТАННОЕ  ФОРМИРОВАНИЕ РЕЧИ) ОКАЗЫВАЕТСЯ НЕВОЗМОЖНЫМ.</a:t>
                      </a:r>
                      <a:endParaRPr lang="ru-RU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3" name="CustomShape 2"/>
          <p:cNvSpPr/>
          <p:nvPr/>
        </p:nvSpPr>
        <p:spPr>
          <a:xfrm>
            <a:off x="838800" y="161640"/>
            <a:ext cx="90234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FFFFFF"/>
                </a:solidFill>
                <a:latin typeface="Calibri"/>
                <a:ea typeface="Calibri"/>
              </a:rPr>
              <a:t>                                                     </a:t>
            </a: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              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    СООТНОШЕНИЕ СТЕПЕНИ ПОТЕРИ СЛУХА И СПОСОБНОСТИ ВОСПРИЯТИЯ РЕЧИ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                   </a:t>
            </a:r>
            <a:endParaRPr lang="ru-RU" sz="1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"/>
          <p:cNvPicPr/>
          <p:nvPr/>
        </p:nvPicPr>
        <p:blipFill>
          <a:blip r:embed="rId3"/>
          <a:stretch/>
        </p:blipFill>
        <p:spPr>
          <a:xfrm>
            <a:off x="916200" y="851400"/>
            <a:ext cx="3043080" cy="1847880"/>
          </a:xfrm>
          <a:prstGeom prst="rect">
            <a:avLst/>
          </a:prstGeom>
          <a:ln w="0"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4220280" y="589680"/>
            <a:ext cx="72302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  <a:ea typeface="Calibri"/>
              </a:rPr>
              <a:t> 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  <a:ea typeface="Calibri"/>
              </a:rPr>
              <a:t>С 2008 года в России каждому младенцу положено     проводить аудиологический скрининг, позволяющий своевременно выявить у малыша проблемы со слухом.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620000" y="-540000"/>
            <a:ext cx="10149840" cy="687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  <a:tabLst>
                <a:tab pos="45720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pos="45720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pos="45720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pos="45720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                                                                   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                                               </a:t>
            </a:r>
            <a:r>
              <a:rPr lang="ru-RU" sz="2000" b="0" strike="noStrike" spc="-1">
                <a:solidFill>
                  <a:srgbClr val="000000"/>
                </a:solidFill>
                <a:latin typeface="Trebuchet MS"/>
                <a:ea typeface="Times New Roman"/>
              </a:rPr>
              <a:t>Как проверяют слух новорожденным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4572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  <a:ea typeface="Times New Roman"/>
              </a:rPr>
              <a:t>                                            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4572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  <a:ea typeface="Times New Roman"/>
              </a:rPr>
              <a:t>                                    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457200" algn="l"/>
              </a:tabLst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4572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rebuchet MS"/>
                <a:ea typeface="Times New Roman"/>
              </a:rPr>
              <a:t>                                   Обычно аудиоскрининг для каждого новорожденного проводится                                                    на 3-4 сутки его жизни в условиях роддома с применением метода ОАЭ (отоакустическая эмиссия).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457200" algn="l"/>
              </a:tabLst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45720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pos="4572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-метод детально точный;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pos="4572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-неинвазивный и полностью безопасен для здоровья младенца;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pos="4572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-высоко-технологичный.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874"/>
              </a:spcAft>
              <a:tabLst>
                <a:tab pos="4572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453680" y="586080"/>
            <a:ext cx="7971120" cy="56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i="1" strike="noStrike" spc="-1">
                <a:solidFill>
                  <a:srgbClr val="FF0000"/>
                </a:solidFill>
                <a:latin typeface="Impact"/>
                <a:ea typeface="Calibri"/>
              </a:rPr>
              <a:t> ФАКТОРЫ   РИСКА   ПО   ТУГОУХОСТИ  И  ГЛУХОТЕ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-отягощённая наследственность (наличие снижения слуха у ближайщих родственников)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-инфекционные и вирусные заболевания матери во время беременности (краснуха,грипп,герпес,токсоплазмоз)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-токсикозы беременности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-асфиксия плода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-внутричерепная родовая травма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-недоношенность (гестационный возраст менее 32 нед.)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-переношенность (гестационный возраст более 41 нед.)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-применение препаратов с ототоксичным действием, назначавшихся матери во время беременности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-гемолитическая болезнь новорождённого (анемия, обусловленная несовместимостью крови матери и ребёнка)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0" descr="W500H500_1508240541_286.jpg"/>
          <p:cNvPicPr/>
          <p:nvPr/>
        </p:nvPicPr>
        <p:blipFill>
          <a:blip r:embed="rId3"/>
          <a:stretch/>
        </p:blipFill>
        <p:spPr>
          <a:xfrm>
            <a:off x="1214280" y="4672440"/>
            <a:ext cx="1806840" cy="180684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1" descr="apparecchi-acustica-agrigento-016.jpg"/>
          <p:cNvPicPr/>
          <p:nvPr/>
        </p:nvPicPr>
        <p:blipFill>
          <a:blip r:embed="rId4"/>
          <a:stretch/>
        </p:blipFill>
        <p:spPr>
          <a:xfrm>
            <a:off x="3021840" y="4475160"/>
            <a:ext cx="2197440" cy="1464120"/>
          </a:xfrm>
          <a:prstGeom prst="rect">
            <a:avLst/>
          </a:prstGeom>
          <a:ln w="0">
            <a:noFill/>
          </a:ln>
        </p:spPr>
      </p:pic>
      <p:pic>
        <p:nvPicPr>
          <p:cNvPr id="180" name="Рисунок 3" descr="d5cc97ce620da8f891486597c2447884.jpe"/>
          <p:cNvPicPr/>
          <p:nvPr/>
        </p:nvPicPr>
        <p:blipFill>
          <a:blip r:embed="rId5"/>
          <a:stretch/>
        </p:blipFill>
        <p:spPr>
          <a:xfrm>
            <a:off x="6379920" y="4124880"/>
            <a:ext cx="2930760" cy="1902240"/>
          </a:xfrm>
          <a:prstGeom prst="rect">
            <a:avLst/>
          </a:prstGeom>
          <a:ln w="0">
            <a:noFill/>
          </a:ln>
        </p:spPr>
      </p:pic>
      <p:pic>
        <p:nvPicPr>
          <p:cNvPr id="181" name="Рисунок 5" descr="IMG_6282.jpg"/>
          <p:cNvPicPr/>
          <p:nvPr/>
        </p:nvPicPr>
        <p:blipFill>
          <a:blip r:embed="rId6"/>
          <a:stretch/>
        </p:blipFill>
        <p:spPr>
          <a:xfrm>
            <a:off x="9311400" y="3722040"/>
            <a:ext cx="1665720" cy="2502360"/>
          </a:xfrm>
          <a:prstGeom prst="rect">
            <a:avLst/>
          </a:prstGeom>
          <a:ln w="0"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65160" y="-1325160"/>
            <a:ext cx="11694960" cy="310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FF0000"/>
                </a:solidFill>
                <a:latin typeface="Impact"/>
                <a:ea typeface="Calibri"/>
              </a:rPr>
              <a:t>                </a:t>
            </a:r>
            <a:r>
              <a:rPr lang="ru-RU" sz="2400" b="1" i="1" strike="noStrike" spc="-1">
                <a:solidFill>
                  <a:srgbClr val="FF0000"/>
                </a:solidFill>
                <a:latin typeface="Constantia"/>
                <a:ea typeface="Calibri"/>
              </a:rPr>
              <a:t>Аудиологическое обследование у детей различных возрастных  групп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FF0000"/>
                </a:solidFill>
                <a:latin typeface="Constantia"/>
                <a:ea typeface="Calibri"/>
              </a:rPr>
              <a:t>                                              имеет свои особенности 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6545520" y="771480"/>
            <a:ext cx="5376240" cy="301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  <a:ea typeface="Calibri"/>
              </a:rPr>
              <a:t>                    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  <a:ea typeface="Calibri"/>
              </a:rPr>
              <a:t>Объективные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Calibri"/>
              </a:rPr>
              <a:t>-акустическая импедансометрия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Calibri"/>
              </a:rPr>
              <a:t>-вызванная отоакустическая эмиссия (ВОАЭ)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Calibri"/>
              </a:rPr>
              <a:t>- регистрации слуховых вызванных потенциалов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844200" y="1393200"/>
            <a:ext cx="5700600" cy="282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  <a:ea typeface="Calibri"/>
              </a:rPr>
              <a:t>                         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  <a:ea typeface="Calibri"/>
              </a:rPr>
              <a:t>                          </a:t>
            </a: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Calibri"/>
              </a:rPr>
              <a:t>C</a:t>
            </a:r>
            <a:r>
              <a:rPr lang="ru-RU" sz="1800" b="1" i="1" strike="noStrike" spc="-1">
                <a:solidFill>
                  <a:srgbClr val="FF0000"/>
                </a:solidFill>
                <a:latin typeface="Arial"/>
                <a:ea typeface="Calibri"/>
              </a:rPr>
              <a:t>убъективные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Calibri"/>
              </a:rPr>
              <a:t>- регистрация безусловно-рефлекторной реакции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Calibri"/>
              </a:rPr>
              <a:t>- исследование слуха при помощи шепотной и разговорной речи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Calibri"/>
              </a:rPr>
              <a:t>- аудиометрия- тональная пороговая аудиометрия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Calibri"/>
              </a:rPr>
              <a:t>- камертональное обследование ( опыт Ринне, Швабаха, Вебера)</a:t>
            </a:r>
            <a:r>
              <a:rPr lang="ru-RU" sz="1400" b="1" i="1" strike="noStrike" spc="-1">
                <a:solidFill>
                  <a:srgbClr val="FF0000"/>
                </a:solidFill>
                <a:latin typeface="Arial"/>
                <a:ea typeface="Calibri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244160" y="-1848600"/>
            <a:ext cx="10439280" cy="83967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6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                                                    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6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                             МЕТОД “ГОРОХОВЫХ ПРОБ”-  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6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                                        СУБЪЕКТИВНОЕ ОБСЛЕДОВАНИЕ СЛУХА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6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                                     ДЕТЕЙ  ДО 1 ГОДА.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6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                             МЕТОД ИСПОЛЬЗУЕТСЯ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6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                                    ДЛЯ ПРИБЛИЗИТЕЛЬНОЙ ОЦЕНКИ СЛУХА.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600" b="1" strike="noStrike" spc="-1" dirty="0">
                <a:solidFill>
                  <a:srgbClr val="646464"/>
                </a:solidFill>
                <a:latin typeface="Arial"/>
                <a:ea typeface="Times New Roman"/>
              </a:rPr>
              <a:t>- ПРИ НОРМАЛЬНОМ СЛУХЕ У РЕБЁНКА СТАРШЕ </a:t>
            </a:r>
            <a:r>
              <a:rPr lang="en-US" sz="1600" b="1" strike="noStrike" spc="-1" dirty="0" smtClean="0">
                <a:solidFill>
                  <a:srgbClr val="646464"/>
                </a:solidFill>
                <a:latin typeface="Arial"/>
                <a:ea typeface="Times New Roman"/>
              </a:rPr>
              <a:t>3</a:t>
            </a:r>
            <a:r>
              <a:rPr lang="ru-RU" sz="1600" b="1" strike="noStrike" spc="-1" dirty="0" smtClean="0">
                <a:solidFill>
                  <a:srgbClr val="646464"/>
                </a:solidFill>
                <a:latin typeface="Arial"/>
                <a:ea typeface="Times New Roman"/>
              </a:rPr>
              <a:t> </a:t>
            </a:r>
            <a:r>
              <a:rPr lang="ru-RU" sz="1600" b="1" strike="noStrike" spc="-1" dirty="0">
                <a:solidFill>
                  <a:srgbClr val="646464"/>
                </a:solidFill>
                <a:latin typeface="Arial"/>
                <a:ea typeface="Times New Roman"/>
              </a:rPr>
              <a:t>МЕС. ОТМЕЧАЮТСЯ БЕЗУСЛОВНО-ОРИЕНТИРОВОЧНЫЕ РЕАКЦИИ НА ЗВУЧАНИЕ ВСЕХ 3 БАНОЧЕК. ДО </a:t>
            </a:r>
            <a:r>
              <a:rPr lang="en-US" sz="1600" b="1" strike="noStrike" spc="-1" dirty="0" smtClean="0">
                <a:solidFill>
                  <a:srgbClr val="646464"/>
                </a:solidFill>
                <a:latin typeface="Arial"/>
                <a:ea typeface="Times New Roman"/>
              </a:rPr>
              <a:t>3</a:t>
            </a:r>
            <a:r>
              <a:rPr lang="ru-RU" sz="1600" b="1" strike="noStrike" spc="-1" dirty="0" smtClean="0">
                <a:solidFill>
                  <a:srgbClr val="646464"/>
                </a:solidFill>
                <a:latin typeface="Arial"/>
                <a:ea typeface="Times New Roman"/>
              </a:rPr>
              <a:t> </a:t>
            </a:r>
            <a:r>
              <a:rPr lang="ru-RU" sz="1600" b="1" strike="noStrike" spc="-1" dirty="0">
                <a:solidFill>
                  <a:srgbClr val="646464"/>
                </a:solidFill>
                <a:latin typeface="Arial"/>
                <a:ea typeface="Times New Roman"/>
              </a:rPr>
              <a:t>МЕС. РЕБЁНОК РЕАГИРУЕТ НА ЗВУЧАНИЕ БАНОЧЕК С ГРЕЧКОЙ И ГОРОХОМ, НО НЕ ЛОКАЛИЗУЕТ ИХ ЗВУЧАНИЕ, НА ЗВУК БАНОЧКИ С МАНКОЙ МАЛЫШ ОБЫЧНО НЕ РЕАГИРУЕТ.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600" b="1" strike="noStrike" spc="-1" dirty="0">
                <a:solidFill>
                  <a:srgbClr val="646464"/>
                </a:solidFill>
                <a:latin typeface="Arial"/>
                <a:ea typeface="Times New Roman"/>
              </a:rPr>
              <a:t>                                                                                      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600" b="1" i="1" strike="noStrike" spc="-1" dirty="0">
                <a:solidFill>
                  <a:srgbClr val="646464"/>
                </a:solidFill>
                <a:latin typeface="Arial"/>
                <a:ea typeface="Times New Roman"/>
              </a:rPr>
              <a:t>                                                                 </a:t>
            </a:r>
            <a:r>
              <a:rPr lang="ru-RU" sz="1600" b="1" i="1" strike="noStrike" spc="-1" dirty="0">
                <a:solidFill>
                  <a:srgbClr val="FF0000"/>
                </a:solidFill>
                <a:latin typeface="Arial"/>
                <a:ea typeface="Times New Roman"/>
              </a:rPr>
              <a:t>НАПРАВЛЯЕМ РЕБЁНКА В СУРДОЛОГИЧЕСКИЙ КАБИНЕТ: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600" b="1" strike="noStrike" spc="-1" dirty="0">
                <a:solidFill>
                  <a:srgbClr val="646464"/>
                </a:solidFill>
                <a:latin typeface="Arial"/>
                <a:ea typeface="Times New Roman"/>
              </a:rPr>
              <a:t>-ЕСЛИ ,ДО </a:t>
            </a:r>
            <a:r>
              <a:rPr lang="en-US" sz="1600" b="1" strike="noStrike" spc="-1" dirty="0" smtClean="0">
                <a:solidFill>
                  <a:srgbClr val="646464"/>
                </a:solidFill>
                <a:latin typeface="Arial"/>
                <a:ea typeface="Times New Roman"/>
              </a:rPr>
              <a:t>3</a:t>
            </a:r>
            <a:r>
              <a:rPr lang="ru-RU" sz="1600" b="1" strike="noStrike" spc="-1" dirty="0" smtClean="0">
                <a:solidFill>
                  <a:srgbClr val="646464"/>
                </a:solidFill>
                <a:latin typeface="Arial"/>
                <a:ea typeface="Times New Roman"/>
              </a:rPr>
              <a:t>-Х </a:t>
            </a:r>
            <a:r>
              <a:rPr lang="ru-RU" sz="1600" b="1" strike="noStrike" spc="-1" dirty="0">
                <a:solidFill>
                  <a:srgbClr val="646464"/>
                </a:solidFill>
                <a:latin typeface="Arial"/>
                <a:ea typeface="Times New Roman"/>
              </a:rPr>
              <a:t>МЕС.ОН НЕ РЕАГИРУЕТ НА ЗВУЧАНИЕ БАНОЧЕК С ГРЕЧКОЙ И ГОРОХОМ( ИЛИ ОТМЕЧАЕТСЯ НЕСТАБИЛЬНАЯ РЕАКЦИЯ),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ru-RU" sz="1600" b="1" strike="noStrike" spc="-1" dirty="0">
                <a:solidFill>
                  <a:srgbClr val="646464"/>
                </a:solidFill>
                <a:latin typeface="Arial"/>
                <a:ea typeface="Times New Roman"/>
              </a:rPr>
              <a:t>-ЕСЛИ СТАРШЕ 4-Х МЕС. НЕ РЕАГИРУЕТ НА ЗВУЧАНИЕ ХОТЯ БЫ ОДНОЙ БАНОЧКИ ИЛИ НЕ МОЖЕТ ЛОКАЛИЗОВАТЬ ИСТОЧНИК ЗВУКА, Т.К ПОСЛЕДНЕЕ  СВИДЕТЕЛЬСТВУЕТ О ВОЗМОЖНОСТИ ОДНОСТОРОННЕГО СНИЖЕНИЯ СЛУХА.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86" name="Рисунок 2"/>
          <p:cNvPicPr/>
          <p:nvPr/>
        </p:nvPicPr>
        <p:blipFill>
          <a:blip r:embed="rId2"/>
          <a:stretch/>
        </p:blipFill>
        <p:spPr>
          <a:xfrm>
            <a:off x="1004400" y="180000"/>
            <a:ext cx="3854880" cy="216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4"/>
          <p:cNvPicPr/>
          <p:nvPr/>
        </p:nvPicPr>
        <p:blipFill>
          <a:blip r:embed="rId2"/>
          <a:stretch/>
        </p:blipFill>
        <p:spPr>
          <a:xfrm>
            <a:off x="262800" y="206640"/>
            <a:ext cx="2319480" cy="260388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5"/>
          <p:cNvPicPr/>
          <p:nvPr/>
        </p:nvPicPr>
        <p:blipFill>
          <a:blip r:embed="rId3"/>
          <a:stretch/>
        </p:blipFill>
        <p:spPr>
          <a:xfrm>
            <a:off x="6670800" y="2898360"/>
            <a:ext cx="5169240" cy="3958920"/>
          </a:xfrm>
          <a:prstGeom prst="rect">
            <a:avLst/>
          </a:prstGeom>
          <a:ln w="0"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2582640" y="762120"/>
            <a:ext cx="7439760" cy="338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i="1" strike="noStrike" spc="-1">
                <a:solidFill>
                  <a:srgbClr val="000000"/>
                </a:solidFill>
                <a:latin typeface="Arial"/>
                <a:ea typeface="Calibri"/>
              </a:rPr>
              <a:t>                   </a:t>
            </a:r>
            <a:r>
              <a:rPr lang="ru-RU" sz="4400" b="0" i="1" strike="noStrike" spc="-1">
                <a:solidFill>
                  <a:srgbClr val="000000"/>
                </a:solidFill>
                <a:latin typeface="Arial"/>
                <a:ea typeface="Calibri"/>
              </a:rPr>
              <a:t>  </a:t>
            </a:r>
            <a:r>
              <a:rPr lang="ru-RU" sz="4400" b="1" i="1" u="sng" strike="noStrike" spc="-1">
                <a:solidFill>
                  <a:srgbClr val="FF0000"/>
                </a:solidFill>
                <a:uFillTx/>
                <a:latin typeface="Arial Black"/>
                <a:ea typeface="Calibri"/>
              </a:rPr>
              <a:t>Методика             </a:t>
            </a:r>
            <a:r>
              <a:rPr lang="en-US" sz="4400" b="1" i="1" u="sng" strike="noStrike" spc="-1">
                <a:solidFill>
                  <a:srgbClr val="FF0000"/>
                </a:solidFill>
                <a:uFillTx/>
                <a:latin typeface="Arial Black"/>
                <a:ea typeface="Calibri"/>
              </a:rPr>
              <a:t>“</a:t>
            </a:r>
            <a:r>
              <a:rPr lang="ru-RU" sz="4400" b="1" i="1" u="sng" strike="noStrike" spc="-1">
                <a:solidFill>
                  <a:srgbClr val="FF0000"/>
                </a:solidFill>
                <a:uFillTx/>
                <a:latin typeface="Arial Black"/>
                <a:ea typeface="Calibri"/>
              </a:rPr>
              <a:t>звучащих</a:t>
            </a:r>
            <a:r>
              <a:rPr lang="en-US" sz="4400" b="1" i="1" u="sng" strike="noStrike" spc="-1">
                <a:solidFill>
                  <a:srgbClr val="FF0000"/>
                </a:solidFill>
                <a:uFillTx/>
                <a:latin typeface="Arial Black"/>
                <a:ea typeface="Calibri"/>
              </a:rPr>
              <a:t>“ </a:t>
            </a:r>
            <a:r>
              <a:rPr lang="ru-RU" sz="4400" b="1" i="1" u="sng" strike="noStrike" spc="-1">
                <a:solidFill>
                  <a:srgbClr val="FF0000"/>
                </a:solidFill>
                <a:uFillTx/>
                <a:latin typeface="Arial Black"/>
                <a:ea typeface="Calibri"/>
              </a:rPr>
              <a:t>игрушек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i="1" strike="noStrike" spc="-1">
                <a:solidFill>
                  <a:srgbClr val="000000"/>
                </a:solidFill>
                <a:latin typeface="Arial"/>
                <a:ea typeface="Calibri"/>
              </a:rPr>
              <a:t>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i="1" strike="noStrike" spc="-1">
                <a:solidFill>
                  <a:srgbClr val="000000"/>
                </a:solidFill>
                <a:latin typeface="Arial"/>
                <a:ea typeface="Calibri"/>
              </a:rPr>
              <a:t> 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578600" y="3782520"/>
            <a:ext cx="6095160" cy="11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0000"/>
                </a:solidFill>
                <a:latin typeface="Arial"/>
                <a:ea typeface="Calibri"/>
              </a:rPr>
              <a:t>Высокочастотные звучания ( бубен)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0000"/>
                </a:solidFill>
                <a:latin typeface="Arial"/>
                <a:ea typeface="Calibri"/>
              </a:rPr>
              <a:t>­Среднечастотные звучания (дудки)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0000"/>
                </a:solidFill>
                <a:latin typeface="Arial"/>
                <a:ea typeface="Calibri"/>
              </a:rPr>
              <a:t>Низкочастотные звучания  (барабан)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371</TotalTime>
  <Words>1067</Words>
  <Application>Microsoft Office PowerPoint</Application>
  <PresentationFormat>Произвольный</PresentationFormat>
  <Paragraphs>176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НАРУШЕНИЕ РЕЧИ,КАК ВТОРИЧНЫЙ ПРИЗНАК НАРУШЕНИЯ СЛУХА</dc:title>
  <dc:subject/>
  <dc:creator>Дмитрий Бочкарев</dc:creator>
  <dc:description/>
  <cp:lastModifiedBy>serg2020</cp:lastModifiedBy>
  <cp:revision>52</cp:revision>
  <dcterms:created xsi:type="dcterms:W3CDTF">2021-04-19T06:49:54Z</dcterms:created>
  <dcterms:modified xsi:type="dcterms:W3CDTF">2021-04-21T15:32:00Z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