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0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8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7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02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5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8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03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1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8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824E-9CDD-47B2-87C4-9A6D03F95A26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F90F4-9601-4E47-845A-DAF085F81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3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Сенсорная интеграция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157192"/>
            <a:ext cx="4355976" cy="1700808"/>
          </a:xfrm>
        </p:spPr>
        <p:txBody>
          <a:bodyPr/>
          <a:lstStyle/>
          <a:p>
            <a:pPr lvl="0" algn="r"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Учитель-логопед - Витязева О.В.</a:t>
            </a:r>
          </a:p>
          <a:p>
            <a:pPr lvl="0" algn="r"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Педагог-психолог – Кривоногова Л.С.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046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Департамент образования и науки</a:t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ГБУ «Центр помощи детям»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1401763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02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4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indent="155575" algn="just">
              <a:lnSpc>
                <a:spcPct val="150000"/>
              </a:lnSpc>
              <a:spcAft>
                <a:spcPts val="0"/>
              </a:spcAft>
            </a:pPr>
            <a:r>
              <a:rPr lang="ru-RU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</a:t>
            </a:r>
            <a:r>
              <a:rPr lang="ru-RU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это процесс и результат количественных и качествен­</a:t>
            </a:r>
            <a:r>
              <a:rPr lang="ru-RU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ных преобразований в организме и сознании человека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. Оно связано </a:t>
            </a:r>
            <a:r>
              <a:rPr lang="ru-RU" spc="-35" dirty="0">
                <a:solidFill>
                  <a:srgbClr val="000000"/>
                </a:solidFill>
                <a:latin typeface="Times New Roman"/>
                <a:ea typeface="Times New Roman"/>
              </a:rPr>
              <a:t>с постоянными, непрекращающимися изменениями, переходами из од­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ного состояния в другое, восхождением от простого к сложному, от </a:t>
            </a:r>
            <a:r>
              <a:rPr lang="ru-RU" spc="-30" dirty="0">
                <a:solidFill>
                  <a:srgbClr val="000000"/>
                </a:solidFill>
                <a:latin typeface="Times New Roman"/>
                <a:ea typeface="Times New Roman"/>
              </a:rPr>
              <a:t>низшего к высшему.</a:t>
            </a:r>
            <a:endParaRPr lang="ru-RU" sz="2800" dirty="0">
              <a:latin typeface="Times New Roman"/>
              <a:ea typeface="Times New Roman"/>
            </a:endParaRPr>
          </a:p>
          <a:p>
            <a:pPr indent="143510" algn="just">
              <a:lnSpc>
                <a:spcPct val="150000"/>
              </a:lnSpc>
              <a:spcAft>
                <a:spcPts val="0"/>
              </a:spcAft>
            </a:pPr>
            <a:r>
              <a:rPr lang="ru-RU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Отклоняющееся развитие</a:t>
            </a:r>
            <a:r>
              <a:rPr lang="ru-RU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Times New Roman"/>
              </a:rPr>
              <a:t>такое развитие, которое не подчиняет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ся общим законам, развитие индивидуальное, во многом нестандарт­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ное, всегда непонятное, сложное, противоречивое.</a:t>
            </a:r>
            <a:endParaRPr lang="ru-RU" sz="2800" dirty="0">
              <a:latin typeface="Times New Roman"/>
              <a:ea typeface="Times New Roman"/>
            </a:endParaRPr>
          </a:p>
          <a:p>
            <a:pPr indent="143510" algn="just">
              <a:lnSpc>
                <a:spcPct val="150000"/>
              </a:lnSpc>
              <a:spcAft>
                <a:spcPts val="0"/>
              </a:spcAft>
            </a:pPr>
            <a:r>
              <a:rPr lang="ru-RU" b="1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Коррекция развития</a:t>
            </a:r>
            <a:r>
              <a:rPr lang="ru-RU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направление развития ребенка в нормаль­</a:t>
            </a:r>
            <a:r>
              <a:rPr lang="ru-RU" spc="-50" dirty="0">
                <a:solidFill>
                  <a:srgbClr val="000000"/>
                </a:solidFill>
                <a:latin typeface="Times New Roman"/>
                <a:ea typeface="Times New Roman"/>
              </a:rPr>
              <a:t>ное </a:t>
            </a:r>
            <a:r>
              <a:rPr lang="ru-RU" spc="-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русло</a:t>
            </a:r>
            <a:r>
              <a:rPr lang="ru-RU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92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Условия для нормального развития ребенка: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Нормальная не искажённая генетическая программа;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Органически сохранные структуры ЦНС;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Органически сохранные анализаторы;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Органически сохранный речевой аппарат;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Соматическое здоровье;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Обучение и воспитание соответственно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6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3888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200" b="1" dirty="0" smtClean="0">
                <a:latin typeface="Times New Roman"/>
                <a:ea typeface="Times New Roman"/>
              </a:rPr>
              <a:t>О</a:t>
            </a:r>
            <a:r>
              <a:rPr lang="ru-RU" sz="2200" b="1" dirty="0" smtClean="0">
                <a:effectLst/>
                <a:latin typeface="Times New Roman"/>
                <a:ea typeface="Times New Roman"/>
              </a:rPr>
              <a:t>пределение психического статуса ребёнка в раннем возрасте: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6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Как ребёнок  слышит (нет ли у него глухоты или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слабослышания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);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Как ребёнок видит (нет ли у него слепоты или слабовидения);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Как ребёнок движется (онтогенетическое моторное развитие, чувство ритма, ловкость).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Какие движения он делает ручками (мелкая моторика по возрасту );	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Что он чувствует кожей, обоняет, пробует на вкус, слышит, видит.	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Звучит ли около него человеческая речь, и какая именно.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894" y="2606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000" b="1" dirty="0" smtClean="0">
                <a:latin typeface="Times New Roman"/>
                <a:ea typeface="Times New Roman"/>
              </a:rPr>
              <a:t>Развитие ребёнка обусловлено развитием его головного мозга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6028"/>
              </p:ext>
            </p:extLst>
          </p:nvPr>
        </p:nvGraphicFramePr>
        <p:xfrm>
          <a:off x="1835696" y="980728"/>
          <a:ext cx="5976664" cy="56509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9690"/>
                <a:gridCol w="1809690"/>
                <a:gridCol w="2357284"/>
              </a:tblGrid>
              <a:tr h="41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Этапы развития головного мозга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Функции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 зачатия до 15 мес.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Стволовые структуры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Основные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потребности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питание, защита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безопасность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Тактильные ощущения, обоняние, вкус, зрение,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слух.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15 мес. – 4,5 года 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Лимбическая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(подкорковые структуры)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Развитие эмоциональной и речевой сферы, воображения, памяти, овладение грубыми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моторными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навыками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4,5 года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– 7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Правое(образное) полушарие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Абстрактное мышление, усложнение движений,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ритма,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эмоций,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внешней речи, интегрированного мышления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7 -9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Левое (логическое) полушарие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Формирование порядка,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совершенствование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навыков речи, чтения и письма, счёта, рисования, танцевальных навыков, восприятия музыки, моторики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рук.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Лобная доля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Совершенствование навыков тонкой моторики, становление внутренней речи,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планирование и контроль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социального поведения. Развитие и координация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движений.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4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290" y="548680"/>
            <a:ext cx="7553484" cy="99898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+mn-cs"/>
              </a:rPr>
              <a:t>Взаимодействие психических функций</a:t>
            </a:r>
            <a:endParaRPr lang="ru-RU" sz="2400" b="1" dirty="0"/>
          </a:p>
        </p:txBody>
      </p:sp>
      <p:pic>
        <p:nvPicPr>
          <p:cNvPr id="4" name="Объект 3" descr="http://pluspng.com/img-png/hexagon-png--1600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00200"/>
            <a:ext cx="4783261" cy="39890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3635896" y="1790303"/>
            <a:ext cx="1656184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ea typeface="Calibri"/>
                <a:cs typeface="Times New Roman"/>
              </a:rPr>
              <a:t>Мышление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Поле 4"/>
          <p:cNvSpPr txBox="1"/>
          <p:nvPr/>
        </p:nvSpPr>
        <p:spPr>
          <a:xfrm>
            <a:off x="5956484" y="2610247"/>
            <a:ext cx="1512168" cy="32385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b="1" kern="0" dirty="0" err="1">
                <a:solidFill>
                  <a:prstClr val="black"/>
                </a:solidFill>
                <a:ea typeface="Calibri"/>
                <a:cs typeface="Times New Roman"/>
              </a:rPr>
              <a:t>Праксис</a:t>
            </a:r>
            <a:endParaRPr lang="ru-RU" sz="2000" kern="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762125" y="2587263"/>
            <a:ext cx="1162050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solidFill>
                  <a:prstClr val="black"/>
                </a:solidFill>
                <a:ea typeface="Calibri"/>
                <a:cs typeface="Times New Roman"/>
              </a:rPr>
              <a:t>Гнозис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5968851" y="4285388"/>
            <a:ext cx="1224138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ea typeface="Calibri"/>
                <a:cs typeface="Times New Roman"/>
              </a:rPr>
              <a:t>Память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4010937" y="5040134"/>
            <a:ext cx="8096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Речь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1398290" y="4293971"/>
            <a:ext cx="1525885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ea typeface="Calibri"/>
                <a:cs typeface="Times New Roman"/>
              </a:rPr>
              <a:t>Внимание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</p:cNvCxnSpPr>
          <p:nvPr/>
        </p:nvCxnSpPr>
        <p:spPr>
          <a:xfrm>
            <a:off x="4463988" y="2123678"/>
            <a:ext cx="0" cy="2952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32162" y="2105217"/>
            <a:ext cx="1507988" cy="2187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6" idx="2"/>
          </p:cNvCxnSpPr>
          <p:nvPr/>
        </p:nvCxnSpPr>
        <p:spPr>
          <a:xfrm flipV="1">
            <a:off x="2924175" y="2123678"/>
            <a:ext cx="1539813" cy="2187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924175" y="2924572"/>
            <a:ext cx="3159993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924175" y="2934097"/>
            <a:ext cx="3015975" cy="135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924175" y="2934097"/>
            <a:ext cx="1507987" cy="212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924175" y="2934097"/>
            <a:ext cx="3015975" cy="135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432162" y="2934097"/>
            <a:ext cx="1507988" cy="212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924175" y="4293096"/>
            <a:ext cx="3015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6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способность распознавать (слуховой, зрительный, тактильный, обонятельный,  вкусовой).</a:t>
            </a:r>
          </a:p>
          <a:p>
            <a:pPr marL="0" indent="0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практическое (предметное) действие (кинетика,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кинестетика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Кинетика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движение.</a:t>
            </a:r>
          </a:p>
          <a:p>
            <a:pPr marL="0" indent="0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Кинестетика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ощущение от  движений (перцепция).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Вестибулярная система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система регулирующая положение головы по отношению к вектору действия силы тяжести.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Равновесие (статическое, динамическое)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человека сохранить принятую позу или движение.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5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Сенсорная интеграция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организация сенсорных импульсов, делающая возможным их дальнейшую обработку и осмысление.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«Осмысление»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выражается в понимании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схемы тела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адаптационном ответе, обучении.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Благодаря сенсорной интеграции нервная система работает слаженно.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 способен эффективно взаимодействовать с окружающей средой и испытывать удовольствие от такого взаимодействия.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5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Трудности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проблемы возникающие у ребенка при обучении чтению, письму, счету. Но не связаны с нарушением зрения, слуха или отставанием в умственном развитии.</a:t>
            </a:r>
          </a:p>
          <a:p>
            <a:pPr marL="0" indent="0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Эрготерапия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действие, деятельность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терапия.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максимально возможное восстановление способностей человека, направлено на то, чтобы сформировать адаптивные ответы нервной системы работать эффективнее, улучшать управление своей жизнью.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26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528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Сенсорная интеграция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психических функций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Сенсорная интеграция</dc:title>
  <dc:creator>user</dc:creator>
  <cp:lastModifiedBy>user</cp:lastModifiedBy>
  <cp:revision>8</cp:revision>
  <dcterms:created xsi:type="dcterms:W3CDTF">2019-02-15T07:36:18Z</dcterms:created>
  <dcterms:modified xsi:type="dcterms:W3CDTF">2019-02-18T03:31:28Z</dcterms:modified>
</cp:coreProperties>
</file>