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56" r:id="rId2"/>
    <p:sldId id="272" r:id="rId3"/>
    <p:sldId id="366" r:id="rId4"/>
    <p:sldId id="293" r:id="rId5"/>
    <p:sldId id="294" r:id="rId6"/>
    <p:sldId id="308" r:id="rId7"/>
    <p:sldId id="309" r:id="rId8"/>
    <p:sldId id="299" r:id="rId9"/>
    <p:sldId id="301" r:id="rId10"/>
    <p:sldId id="311" r:id="rId11"/>
    <p:sldId id="374" r:id="rId12"/>
    <p:sldId id="377" r:id="rId13"/>
    <p:sldId id="375" r:id="rId14"/>
    <p:sldId id="378" r:id="rId15"/>
    <p:sldId id="312" r:id="rId16"/>
    <p:sldId id="371" r:id="rId17"/>
    <p:sldId id="373" r:id="rId18"/>
    <p:sldId id="376" r:id="rId19"/>
    <p:sldId id="368" r:id="rId20"/>
    <p:sldId id="372" r:id="rId21"/>
    <p:sldId id="379" r:id="rId22"/>
    <p:sldId id="380" r:id="rId23"/>
    <p:sldId id="381" r:id="rId24"/>
    <p:sldId id="370" r:id="rId25"/>
    <p:sldId id="30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2" autoAdjust="0"/>
    <p:restoredTop sz="94508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69BDE-7FD9-4A8B-AA55-1B1AF0899A1C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7195F-2849-449C-BB2D-6D483523F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38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7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0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5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32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9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52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6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476672"/>
            <a:ext cx="6982544" cy="1113259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>Департамент образования и науки Курганской области ГБУ «Центр помощи детям»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Средовой подход в работе с детьми с нарушениями развития эмоциональной сферы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86916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- психолог 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Ермилова Е.В.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МАЛОАКТИВНЫЕ ДЕТИ                 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74490"/>
            <a:ext cx="8229600" cy="5106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ОСНОВНАЯ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ЗАДАЧА: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ПОВЫШЕНИЕ ПСИХИЧЕСКОГО ТОНУСА РЕБЕНКА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ПРОСТРАНСТВЕННО-ВРЕМЕННАЯ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СРЕДЫ: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СЕНСОРНО-НАСЫЩЕННОЕ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ПРОСТРАНСТВО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РИТМИЧЕСКАЯ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ЭМОЦИОНАЛЬНАЯ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СРЕДЫ: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ЭМОЦИОНАЛЬНО ЗАРАЖАЕТ РЕБЕНКА, УСИЛИВАЕТ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ЕГО ПЕРЕЖИВАНИЕ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ПОМОЩЬЮ СВОЕЙ ЭМОЦИОНАЛЬНОЙ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ЭКСПРЕССИИ (ДОЗИРОВАНО)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СМЫСЛОВАЯ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СРЕДЫ: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ЗАВИСИТ ОТ ИНТЕРЕСОВ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РЕБЕНКА (ПРОЯВЛЯЕТСЯ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АКТИВНОСТЬ РЕБЕНКА)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025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850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НАСЫЩЕННАЯ СРЕДА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9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НАСЫЩЕННАЯ СРЕДА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89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СУХОЙ ДУШ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87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ДВИГАТЕЛЬНАЯ АКТИВНОСТЬ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943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ПОЛЕВЫЕ ДЕТИ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УСТОЙЧИВЫХ ПРЕДПОЧТЕНИЙ ИЛИ НАПРАВЛЕННОГО ИЗБЕГАНИЯ КАКИХ-ЛИБО ЛЮДЕЙ, ОБЪЕКТОВ, СОБЫТИЙ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«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ЗАЛИПАНИЯ» НА ОТДЕЛЬНЫХ ОБЪЕКТАХ СИЮМИНУТНОЙ ОЦЕНКОЙ	 СЕНСОРНЫХ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ОЩУЩЕНИЙ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СЛАБАЯ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ДИФФЕРЕНЦИРОВАННОСТЬ ЭМОЦИОНАЛЬНЫХ РЕАКЦИЙ ( В ФОРМЕ ОБЩЕГО ВОЗБУЖДЕНИЯ)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ОТСУТСТВИЕ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ИЗБИРАТЕЛЬНОСТИ И ЦЕЛЕНАПРАВЛЕННОСТИ ПОВЕДЕНИЯ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 ТРУДНОСТИ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ФОРМИРОВАНИЯ НАВЫКОВ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71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ПОЛЕВЫЕ ДЕТИ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ru-RU" sz="2000" b="1" dirty="0">
                <a:solidFill>
                  <a:prstClr val="black"/>
                </a:solidFill>
              </a:rPr>
              <a:t>ОСНОВНАЯ ЗАДАЧА: </a:t>
            </a:r>
            <a:r>
              <a:rPr lang="ru-RU" sz="2000" dirty="0">
                <a:solidFill>
                  <a:prstClr val="black"/>
                </a:solidFill>
              </a:rPr>
              <a:t>СВЯЗАТЬ АФФЕКТИВНОЕ ВОЗБУЖДЕНИЕ С ОПРЕДЕЛЕННЫМ СОБЫТИЕМ, СФОРМИРОВАТЬ ЧЕТКУЮ ПОСЛЕДОВАТЕЛЬНОСТЬ СОБЫТИЙ.                                                        </a:t>
            </a:r>
            <a:r>
              <a:rPr lang="ru-RU" sz="2000" b="1" dirty="0">
                <a:solidFill>
                  <a:prstClr val="black"/>
                </a:solidFill>
              </a:rPr>
              <a:t>ПРОСТРАНСТВЕННО-ВРЕМЕННАЯ ОРГАНИЗАЦИЯ СРЕДЫ:</a:t>
            </a:r>
          </a:p>
          <a:p>
            <a:pPr marL="0" lvl="0" indent="0" algn="just">
              <a:buNone/>
            </a:pPr>
            <a:r>
              <a:rPr lang="ru-RU" sz="2000" dirty="0">
                <a:solidFill>
                  <a:prstClr val="black"/>
                </a:solidFill>
              </a:rPr>
              <a:t>СТАБИЛЬНАЯ ПОСЛЕДОВАТЕЛЬНОСТЬ СОБЫТИЙ, ОБЪЕКТЫ И СОБЫТИЯ, НА КОТОРЫХ ФОКУСИРУЕТСЯ ВНИМАНИЕ РЕБЕНКА , ЧЕТКО ВЫДЕЛЕНЫ</a:t>
            </a:r>
          </a:p>
          <a:p>
            <a:pPr marL="0" lvl="0" indent="0" algn="just">
              <a:buNone/>
            </a:pPr>
            <a:r>
              <a:rPr lang="ru-RU" sz="2000" b="1" dirty="0">
                <a:solidFill>
                  <a:prstClr val="black"/>
                </a:solidFill>
              </a:rPr>
              <a:t>ЭМОЦИОНАЛЬНАЯ ОРГАНИЗАЦИЯ СРЕДЫ :</a:t>
            </a:r>
            <a:r>
              <a:rPr lang="ru-RU" sz="2000" dirty="0">
                <a:solidFill>
                  <a:prstClr val="black"/>
                </a:solidFill>
              </a:rPr>
              <a:t> ВЗРОСЛЫЙ ВЕДЕТ СЕБЯ ЭМОЦИОНАЛЬНО СДЕРЖАННО, ДЕЛАЕТ ЭМОЦИОНАЛЬНЫЙ АКЦЕНТ НА ОБЪЕКТАХ И СОБЫТИЯХ ДЛЯ ПРИВЛЕЧЕНИЯ К НИМ ВНИМАНИЯ РЕБЕНКА</a:t>
            </a:r>
          </a:p>
          <a:p>
            <a:pPr marL="0" lvl="0" indent="0" algn="just">
              <a:buNone/>
            </a:pPr>
            <a:r>
              <a:rPr lang="ru-RU" sz="2000" b="1" dirty="0">
                <a:solidFill>
                  <a:prstClr val="black"/>
                </a:solidFill>
              </a:rPr>
              <a:t>СМЫСЛОВАЯ ОРГАНИЗАЦИЯ СРЕДЫ: </a:t>
            </a:r>
            <a:r>
              <a:rPr lang="ru-RU" sz="2000" dirty="0">
                <a:solidFill>
                  <a:prstClr val="black"/>
                </a:solidFill>
              </a:rPr>
              <a:t>ФОРМИРУЮТСЯ СРЕДСТВА ВЗАИМОДЕЙСТВИЯ С МИРОМ, ОСВАИВАЮТСЯ ПРЕДМЕТНЫЕ ДЕЙСТВИЯ, ИЗУЧАЮТСЯ ФУНКЦИОНАЛЬНЫЕ СВОЙСТВА ПРЕДМЕТОВ</a:t>
            </a:r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0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972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ОБЕДНЕННАЯ СРЕДА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57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ПРЕДМЕТНАЯ ДЕЯТЕЛЬНОСТЬ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50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СТЕРЕОТИПНЫЕ ДЕТИ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НАВЫКИ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ЛЕГКО ФОРМИРУЮТСЯ, НО НЕ ИСПОЛЬЗУЮТСЯ В ЖИЗНИ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ПОВЫШЕННАЯ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ИЗБИРАТЕЛЬНОСТЬ В ЕДЕ, ОДЕЖДЕ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 ИГРА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НОСИТ МОНОТОННЫЙ, НЕЭМОЦИОНАЛЬНЫЙ ХАРАКТЕР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НЕ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МОЖЕТ ВЫБРАТЬ ИЗ ПРЕДЛОЖЕННОГО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ТРУДНО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ВЫДЕРЖАТЬ ПАУЗУ, НЕ ЗАПОЛНЕННУЮ ВНЕШНИМИ СОБЫТИТЯМИ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ЧАСТЫ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ПРОСТРАНСТВЕННЫЕ СТРАХИ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ТРУДНОСТИ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ИЗМЕНЕНИИ ВНЕШНЕГО ПОРЯДКА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7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ОПРЕДЕЛЕНИЕ ПОНЯТИЯ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ЭТО  СОВОКУПНОСТЬ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ВЗАИМООТНОШЕНИЙ РЕБЕНКА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 ОКРУЖАЮЩЕЙ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ДЕЙСТВИТЕЛЬНОСТЬЮ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0906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5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СТЕРЕОТИПНЫЕ ДЕТИ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ЗАДАЧА: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ИНТЕРПРЕТАЦИЯ И ЭМОЦИОНАЛЬНОЕ ОСОЗНАНИЕ СОБЫТИЙ, ФОРМИРОВАНИЕ ФИЗИЧЕСКИХ ГРАНИЦ ЛИЧНОСТИ</a:t>
            </a:r>
          </a:p>
          <a:p>
            <a:pPr marL="0" lvl="0" indent="0" algn="just">
              <a:buNone/>
            </a:pP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ПРОСТРАНСТВЕННО-ВРЕМЕННАЯ ОРГАНИЗАЦИЯ СРЕДЫ: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ПОЛУСТРУКТКРИРОВАННАЯ</a:t>
            </a: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ДИНАМИЧНАЯ СРЕДА С ТОЧКИ ЗРЕНИЯ ПРОСТРАНСТВА И ВРЕМЕНИ С НАЛИЧИЕМ УСТОЙЧИВЫХ ПРАВИЛ И РОЛЕЙ</a:t>
            </a:r>
          </a:p>
          <a:p>
            <a:pPr marL="0" lvl="0" indent="0" algn="just">
              <a:buNone/>
            </a:pP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ЭМОЦИОНАЛЬНАЯ ОРГАНИЗАЦИЯ СРЕДЫ: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СТИМУЛЯЦИЯ ИНИЦИАТИВЫ РЕБЕНКА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ВЫРАЖЕНИЕ ВЗРОСЛЫМ СВОИХ ЭМОЦИЙ И ЖЕЛАНИЙ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МОДЕЛИРОВАНИЕ СИТУАЦИИ КОНФЛИКТА В РАМКАХ СОВМЕСТНОЙ ДЕЯТЕЛЬНОСТИ С ДАЛЬНЕЙШИМ ЕГО РАЗРЕШЕНИЕМ НА ОСНОВЕ ДОГОВОРА</a:t>
            </a:r>
          </a:p>
          <a:p>
            <a:pPr marL="0" lvl="0" indent="0" algn="just">
              <a:buNone/>
            </a:pP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СМЫСЛОВАЯ ОРГАНИЗАЦИЯ СРЕДЫ: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АКЦЕНТ НА ПЕРЕЖИВАНИЯХ РЕБЕНКА И ВЗРОСЛОГО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ЭМОЦИОНАЛЬНЫЙ КОММЕНТАРИЙ</a:t>
            </a:r>
          </a:p>
          <a:p>
            <a:pPr marL="0" lvl="0" indent="0" algn="just">
              <a:buNone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КОММЕНТАРИЙ СЕНСОРНЫХ ОЩУЩЕНИЙ</a:t>
            </a:r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7373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918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ВИЗУАЛЬНОЕ РАСПИСАНИЕ ПО ПОРЯДКУ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07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ПРЕДЛАГАЕМ  ВЫБОР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24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 НАПОЛНЕНИЯ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70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984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ОПОРЫ ПРИ ОСВОЕНИИ      РАЗВИВАЮЩЕЙ СРЕДЫ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ЗНАКОМОЕ ПРОСТРАНСТВО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СТРУКТУРИРОВАННОЕ РАСПИСАНИЕ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ЛЮБИМАЯ ИГРУШКА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ЗНАЧИМЫЙ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151"/>
            <a:ext cx="1152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993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3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СРЕД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РЕБЕНОК ЛЕГКО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АДАПТИРУЕТСЯ В ТАКОЙ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СРЕДЕ, ЕМУ НЕ ПРИХОДИТСЯ ПРИКЛАДЫВАТЬ УСИЛИЯ ДЛЯ ОСВОЕНИЯ СРЕДЫ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just">
              <a:buNone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СТРЕССОГЕННАЯ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(ВЫЗЫВАЕТ СТОЙКУЮ ДЕЗАДАПТАЦИЮ, РЕБЕНОК НЕ МОЖЕТ СПРАВИТЬСЯ С ПРЕДЪЯВЛЯЕМЫМИ К НЕМУ ТРЕБОВАНИЯМИ)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РАЗВИВАЮЩАЯ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(ВЫЗЫВАЕТ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ВРЕМЕННУЮ ДЕЗАДАПТАЦИЮ, ОТ РЕБЕНКА ТРЕБУЕТСЯ НЕКОЕ НАПРЯЖЕНИЕ, ЧТОБЫ СПРАВИТЬСЯ С ТРЕБОВАНИЯМИ СРЕДЫ)</a:t>
            </a:r>
          </a:p>
          <a:p>
            <a:pPr marL="0" indent="0" algn="just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0906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СРЕДЫ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6498"/>
            <a:ext cx="8280920" cy="48188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ПРОСТРАНСТВЕННО-ВРЕМЕННЫЕ ОТНОШЕНИЯ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ЭМОЦИОНАЛЬНЫЕ ОТНОШЕНИЯ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СМЫСЛОВЫЕ ОТНОШЕНИЯ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30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ПРОСТРАНСТВО И ВРЕМЯ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НАСЫЩЕННАЯ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ОБЕДНЕННАЯ СРЕДА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РАЗЛИЧНАЯ ПО СТЕПЕНИ СТРУКТУРИРОВАННОСТИ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НАСЫЩЕННОСТИ СОБЫТИЯМИ И СКОРОСТИ СМЕНЫ ДЕЙСТВИЙ (ТЕМП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ПРОИСХОДЯЩИХ СОБЫТИЙ (МОЖЕТ БЫТЬ ЖЕСТКОЙ ИЛИ СПОНТАННОЙ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710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ЭМОЦИОНАЛЬНОЕ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ЗАРАЖЕНИЕ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(ВЗРОСЛЫЙ ВЫЗЫВАЕТ В СЕБЕ ЭМОЦИЮ,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ОТЗЫВЧИВУЮ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СОСТОЯНИЮ РЕБЕНКА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ЭМОЦИОНАЛЬНО-ОБЕДНЕННАЯ СРЕДА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(ВЗРОСЛЫЙ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СЕБЯ ЭМОЦИОНАЛЬНО СДЕРЖАННО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НЕЯВНО КОНФЛИКТНЫЕ ОТНОШЕНИЯ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ЭМОЦИИ РЕБЕНКА И ВЗРОСЛОГО НАХОДЯТСЯ В ДИСГАРМОНИИ, НО ЭТО НЕ ПРИВОДИТ К КОНФЛИКТУ ВЗРОЛОГО И РЕБЕНКА)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ПАРТНЕРСКИЕ ОТНОШЕНИЯ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(МОДЕЛИРОВАНИЕ СИТУАЦИИ ПАРНЕРСТВА В СОВМЕСТНОЙ ДЕЯТЕЛЬНОСТИ)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366"/>
            <a:ext cx="10858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06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585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СМЫСЛ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Autofit/>
          </a:bodyPr>
          <a:lstStyle/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СЕНСОРНАЯ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СОСТАВЛЯЮЩАЯ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ПРЕДМЕТНО-ФУНКЦИОНАЛЬНАЯ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СОСТАВЛЯЮЩАЯ</a:t>
            </a: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Clr>
                <a:srgbClr val="31B6FD"/>
              </a:buClr>
              <a:buSzPct val="10000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ЭМОЦИОНАЛЬНЫЕ СМЫСЛЫ </a:t>
            </a:r>
          </a:p>
          <a:p>
            <a:pPr marL="0" indent="0" algn="just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0858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84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ГРУППЫ ДЕТЕЙ С ПРОБЛЕМНЫМ   ПОВЕДЕНИЕМ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latin typeface="Arial" pitchFamily="34" charset="0"/>
                <a:cs typeface="Arial" pitchFamily="34" charset="0"/>
              </a:rPr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МАЛОАКТИВНЫЕ</a:t>
            </a: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ПОЛЕВЫЕ</a:t>
            </a: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СТЕРЕОТИПНЫЕ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79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МАЛОАКТИВНЫЕ ДЕТИ 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СЛАБОСТЬ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ЭМОЦИОНАЛЬНЫХ РЕАКЦИЙ 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СНИЖЕНИЕ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ОБЩЕГО ФОНА НАСТРОЕНИЯ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ПОВЫШЕННАЯ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ИСТОЩАЕМОСТЬ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КОЛЕБАНИЯ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РАБОТОСПОСОБНОСТИ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СНИЖЕННАЯ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ТАКТИЛЬНАЯ ЧУВСТВИТЕЛЬНОСТЬ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СНИЖЕНИЕ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ОБЪЕМА ПАМЯТИ И ВНИМАНИЯ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АУТОСТИМУЛЯЦИИ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31B6FD"/>
              </a:buClr>
              <a:buSzPct val="10000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НИЗКАЯ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ПОИСКОВАЯ АКТИВНОСТЬ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152128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969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3895</TotalTime>
  <Words>506</Words>
  <Application>Microsoft Office PowerPoint</Application>
  <PresentationFormat>Экран (4:3)</PresentationFormat>
  <Paragraphs>107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 Департамент образования и науки Курганской области ГБУ «Центр помощи детям»    Средовой подход в работе с детьми с нарушениями развития эмоциональной сферы</vt:lpstr>
      <vt:lpstr>    ОПРЕДЕЛЕНИЕ ПОНЯТИЯ</vt:lpstr>
      <vt:lpstr>ВИДЫ СРЕД</vt:lpstr>
      <vt:lpstr>  СТРУКТУРА СРЕДЫ </vt:lpstr>
      <vt:lpstr>     ПРОСТРАНСТВО И ВРЕМЯ</vt:lpstr>
      <vt:lpstr>ЭМОЦИИ</vt:lpstr>
      <vt:lpstr>СМЫСЛ</vt:lpstr>
      <vt:lpstr>                   ГРУППЫ ДЕТЕЙ С ПРОБЛЕМНЫМ   ПОВЕДЕНИЕМ       </vt:lpstr>
      <vt:lpstr>       МАЛОАКТИВНЫЕ ДЕТИ  </vt:lpstr>
      <vt:lpstr>МАЛОАКТИВНЫЕ ДЕТИ                  </vt:lpstr>
      <vt:lpstr>  НАСЫЩЕННАЯ СРЕДА</vt:lpstr>
      <vt:lpstr>НАСЫЩЕННАЯ СРЕДА</vt:lpstr>
      <vt:lpstr>СУХОЙ ДУШ </vt:lpstr>
      <vt:lpstr>          ДВИГАТЕЛЬНАЯ АКТИВНОСТЬ</vt:lpstr>
      <vt:lpstr>ПОЛЕВЫЕ ДЕТИ</vt:lpstr>
      <vt:lpstr>ПОЛЕВЫЕ ДЕТИ</vt:lpstr>
      <vt:lpstr>ОБЕДНЕННАЯ СРЕДА</vt:lpstr>
      <vt:lpstr>           ПРЕДМЕТНАЯ ДЕЯТЕЛЬНОСТЬ</vt:lpstr>
      <vt:lpstr>    СТЕРЕОТИПНЫЕ ДЕТИ</vt:lpstr>
      <vt:lpstr>СТЕРЕОТИПНЫЕ ДЕТИ</vt:lpstr>
      <vt:lpstr>         ВИЗУАЛЬНОЕ РАСПИСАНИЕ ПО ПОРЯДКУ</vt:lpstr>
      <vt:lpstr>ПРЕДЛАГАЕМ  ВЫБОР</vt:lpstr>
      <vt:lpstr>БЕЗ НАПОЛНЕНИЯ</vt:lpstr>
      <vt:lpstr>ОПОРЫ ПРИ ОСВОЕНИИ      РАЗВИВАЮЩЕЙ СРЕДЫ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школьному обучению детей  с расстройствами аутистического спектра.</dc:title>
  <cp:lastModifiedBy>Наталья Павловна</cp:lastModifiedBy>
  <cp:revision>234</cp:revision>
  <dcterms:modified xsi:type="dcterms:W3CDTF">2023-11-30T09:40:09Z</dcterms:modified>
</cp:coreProperties>
</file>